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3"/>
  </p:notesMasterIdLst>
  <p:sldIdLst>
    <p:sldId id="256" r:id="rId2"/>
    <p:sldId id="257" r:id="rId3"/>
    <p:sldId id="325" r:id="rId4"/>
    <p:sldId id="258" r:id="rId5"/>
    <p:sldId id="326" r:id="rId6"/>
    <p:sldId id="301" r:id="rId7"/>
    <p:sldId id="291" r:id="rId8"/>
    <p:sldId id="305" r:id="rId9"/>
    <p:sldId id="292" r:id="rId10"/>
    <p:sldId id="293" r:id="rId11"/>
    <p:sldId id="308" r:id="rId12"/>
    <p:sldId id="319" r:id="rId13"/>
    <p:sldId id="302" r:id="rId14"/>
    <p:sldId id="309" r:id="rId15"/>
    <p:sldId id="310" r:id="rId16"/>
    <p:sldId id="303" r:id="rId17"/>
    <p:sldId id="320" r:id="rId18"/>
    <p:sldId id="304" r:id="rId19"/>
    <p:sldId id="306" r:id="rId20"/>
    <p:sldId id="307" r:id="rId21"/>
    <p:sldId id="318" r:id="rId22"/>
    <p:sldId id="311" r:id="rId23"/>
    <p:sldId id="313" r:id="rId24"/>
    <p:sldId id="314" r:id="rId25"/>
    <p:sldId id="315" r:id="rId26"/>
    <p:sldId id="316" r:id="rId27"/>
    <p:sldId id="317" r:id="rId28"/>
    <p:sldId id="312" r:id="rId29"/>
    <p:sldId id="324" r:id="rId30"/>
    <p:sldId id="323" r:id="rId31"/>
    <p:sldId id="286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77" autoAdjust="0"/>
    <p:restoredTop sz="94660"/>
  </p:normalViewPr>
  <p:slideViewPr>
    <p:cSldViewPr>
      <p:cViewPr varScale="1">
        <p:scale>
          <a:sx n="46" d="100"/>
          <a:sy n="46" d="100"/>
        </p:scale>
        <p:origin x="-12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97E90-FC89-483C-8714-A84A0F7D412A}" type="doc">
      <dgm:prSet loTypeId="urn:microsoft.com/office/officeart/2005/8/layout/process1" loCatId="process" qsTypeId="urn:microsoft.com/office/officeart/2005/8/quickstyle/3d1" qsCatId="3D" csTypeId="urn:microsoft.com/office/officeart/2005/8/colors/accent1_2" csCatId="accent1" phldr="1"/>
      <dgm:spPr/>
    </dgm:pt>
    <dgm:pt modelId="{EE752CC7-78A8-46F9-93D7-64FE79D54E36}">
      <dgm:prSet phldrT="[Texto]"/>
      <dgm:spPr/>
      <dgm:t>
        <a:bodyPr/>
        <a:lstStyle/>
        <a:p>
          <a:r>
            <a:rPr lang="pt-BR" dirty="0" smtClean="0"/>
            <a:t>Programas Lineares 1956</a:t>
          </a:r>
          <a:endParaRPr lang="pt-BR" dirty="0"/>
        </a:p>
      </dgm:t>
    </dgm:pt>
    <dgm:pt modelId="{FF4E1CCA-CF4D-4E29-9131-A9B659FFB905}" type="parTrans" cxnId="{D27CBB4F-6A64-4EE6-918E-2704A56A3B8C}">
      <dgm:prSet/>
      <dgm:spPr/>
      <dgm:t>
        <a:bodyPr/>
        <a:lstStyle/>
        <a:p>
          <a:endParaRPr lang="pt-BR"/>
        </a:p>
      </dgm:t>
    </dgm:pt>
    <dgm:pt modelId="{80BC036C-88B9-4FC7-82C4-5872FB087B3F}" type="sibTrans" cxnId="{D27CBB4F-6A64-4EE6-918E-2704A56A3B8C}">
      <dgm:prSet/>
      <dgm:spPr/>
      <dgm:t>
        <a:bodyPr/>
        <a:lstStyle/>
        <a:p>
          <a:endParaRPr lang="pt-BR"/>
        </a:p>
      </dgm:t>
    </dgm:pt>
    <dgm:pt modelId="{2867A515-F3C8-432A-84FD-58D7CFF2F4DF}">
      <dgm:prSet phldrT="[Texto]"/>
      <dgm:spPr/>
      <dgm:t>
        <a:bodyPr/>
        <a:lstStyle/>
        <a:p>
          <a:r>
            <a:rPr lang="pt-BR" dirty="0" smtClean="0"/>
            <a:t>Programas Gerativos 1967</a:t>
          </a:r>
          <a:endParaRPr lang="pt-BR" dirty="0"/>
        </a:p>
      </dgm:t>
    </dgm:pt>
    <dgm:pt modelId="{DB0958E4-E0DB-4BB8-8D54-72BBDC74AE2B}" type="parTrans" cxnId="{1C70736F-E831-49FC-81AB-3249C6DFAC45}">
      <dgm:prSet/>
      <dgm:spPr/>
      <dgm:t>
        <a:bodyPr/>
        <a:lstStyle/>
        <a:p>
          <a:endParaRPr lang="pt-BR"/>
        </a:p>
      </dgm:t>
    </dgm:pt>
    <dgm:pt modelId="{9D4EAFF8-7D10-429F-A29B-895595AC4E99}" type="sibTrans" cxnId="{1C70736F-E831-49FC-81AB-3249C6DFAC45}">
      <dgm:prSet/>
      <dgm:spPr/>
      <dgm:t>
        <a:bodyPr/>
        <a:lstStyle/>
        <a:p>
          <a:endParaRPr lang="pt-BR"/>
        </a:p>
      </dgm:t>
    </dgm:pt>
    <dgm:pt modelId="{063204CC-5B52-48D3-BB9B-4FD020CE892A}">
      <dgm:prSet phldrT="[Texto]"/>
      <dgm:spPr/>
      <dgm:t>
        <a:bodyPr/>
        <a:lstStyle/>
        <a:p>
          <a:r>
            <a:rPr lang="pt-BR" dirty="0" smtClean="0"/>
            <a:t>STI 1980</a:t>
          </a:r>
          <a:endParaRPr lang="pt-BR" dirty="0"/>
        </a:p>
      </dgm:t>
    </dgm:pt>
    <dgm:pt modelId="{F79585FC-73D6-4A2C-9106-65937249D349}" type="parTrans" cxnId="{23DE7913-62C2-4D3B-8C68-F6E19E8F5B89}">
      <dgm:prSet/>
      <dgm:spPr/>
      <dgm:t>
        <a:bodyPr/>
        <a:lstStyle/>
        <a:p>
          <a:endParaRPr lang="pt-BR"/>
        </a:p>
      </dgm:t>
    </dgm:pt>
    <dgm:pt modelId="{19D213AE-E2D7-4D53-842D-BC65B95FB235}" type="sibTrans" cxnId="{23DE7913-62C2-4D3B-8C68-F6E19E8F5B89}">
      <dgm:prSet/>
      <dgm:spPr/>
      <dgm:t>
        <a:bodyPr/>
        <a:lstStyle/>
        <a:p>
          <a:endParaRPr lang="pt-BR"/>
        </a:p>
      </dgm:t>
    </dgm:pt>
    <dgm:pt modelId="{2E0B7ACD-8984-4E2A-A20B-E3F12ACD9E6B}">
      <dgm:prSet phldrT="[Texto]"/>
      <dgm:spPr/>
      <dgm:t>
        <a:bodyPr/>
        <a:lstStyle/>
        <a:p>
          <a:r>
            <a:rPr lang="pt-BR" dirty="0" smtClean="0"/>
            <a:t>Programas Ramificados 1960</a:t>
          </a:r>
          <a:endParaRPr lang="pt-BR" dirty="0"/>
        </a:p>
      </dgm:t>
    </dgm:pt>
    <dgm:pt modelId="{73E4FAD0-5516-4976-87AA-74A9B0E18CD1}" type="parTrans" cxnId="{84E4B393-77C8-4A68-B255-AC9D50DCE62B}">
      <dgm:prSet/>
      <dgm:spPr/>
      <dgm:t>
        <a:bodyPr/>
        <a:lstStyle/>
        <a:p>
          <a:endParaRPr lang="pt-BR"/>
        </a:p>
      </dgm:t>
    </dgm:pt>
    <dgm:pt modelId="{23579A91-0BB5-4BE8-B5CB-6F7ED4ECD8C9}" type="sibTrans" cxnId="{84E4B393-77C8-4A68-B255-AC9D50DCE62B}">
      <dgm:prSet/>
      <dgm:spPr/>
      <dgm:t>
        <a:bodyPr/>
        <a:lstStyle/>
        <a:p>
          <a:endParaRPr lang="pt-BR"/>
        </a:p>
      </dgm:t>
    </dgm:pt>
    <dgm:pt modelId="{41E20020-A82D-4989-A7B2-636ABF6BD67C}" type="pres">
      <dgm:prSet presAssocID="{E7497E90-FC89-483C-8714-A84A0F7D412A}" presName="Name0" presStyleCnt="0">
        <dgm:presLayoutVars>
          <dgm:dir/>
          <dgm:resizeHandles val="exact"/>
        </dgm:presLayoutVars>
      </dgm:prSet>
      <dgm:spPr/>
    </dgm:pt>
    <dgm:pt modelId="{830AD40B-AF50-42EF-8DEB-D432B1D37060}" type="pres">
      <dgm:prSet presAssocID="{EE752CC7-78A8-46F9-93D7-64FE79D54E3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D0791CC-57E8-4668-8455-9AC24642224A}" type="pres">
      <dgm:prSet presAssocID="{80BC036C-88B9-4FC7-82C4-5872FB087B3F}" presName="sibTrans" presStyleLbl="sibTrans2D1" presStyleIdx="0" presStyleCnt="3"/>
      <dgm:spPr/>
      <dgm:t>
        <a:bodyPr/>
        <a:lstStyle/>
        <a:p>
          <a:endParaRPr lang="pt-BR"/>
        </a:p>
      </dgm:t>
    </dgm:pt>
    <dgm:pt modelId="{D29CB654-B852-4800-9CBF-93CBAFDA3DE4}" type="pres">
      <dgm:prSet presAssocID="{80BC036C-88B9-4FC7-82C4-5872FB087B3F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BD9502ED-5011-4F64-B1F2-F13372B5F148}" type="pres">
      <dgm:prSet presAssocID="{2E0B7ACD-8984-4E2A-A20B-E3F12ACD9E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7B96F41-2705-459A-8475-9B37FE0A365D}" type="pres">
      <dgm:prSet presAssocID="{23579A91-0BB5-4BE8-B5CB-6F7ED4ECD8C9}" presName="sibTrans" presStyleLbl="sibTrans2D1" presStyleIdx="1" presStyleCnt="3"/>
      <dgm:spPr/>
      <dgm:t>
        <a:bodyPr/>
        <a:lstStyle/>
        <a:p>
          <a:endParaRPr lang="pt-BR"/>
        </a:p>
      </dgm:t>
    </dgm:pt>
    <dgm:pt modelId="{B43DA6A2-DAFA-48EF-A006-6C7065821675}" type="pres">
      <dgm:prSet presAssocID="{23579A91-0BB5-4BE8-B5CB-6F7ED4ECD8C9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FCCE4EE1-47F5-43FA-8097-D1ED9C0A9AC2}" type="pres">
      <dgm:prSet presAssocID="{2867A515-F3C8-432A-84FD-58D7CFF2F4D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1B65C74-D405-4512-AD78-B9F0B5B90A76}" type="pres">
      <dgm:prSet presAssocID="{9D4EAFF8-7D10-429F-A29B-895595AC4E99}" presName="sibTrans" presStyleLbl="sibTrans2D1" presStyleIdx="2" presStyleCnt="3"/>
      <dgm:spPr/>
      <dgm:t>
        <a:bodyPr/>
        <a:lstStyle/>
        <a:p>
          <a:endParaRPr lang="pt-BR"/>
        </a:p>
      </dgm:t>
    </dgm:pt>
    <dgm:pt modelId="{91BA0978-81E6-4D86-8EEC-3D8E8A5E6935}" type="pres">
      <dgm:prSet presAssocID="{9D4EAFF8-7D10-429F-A29B-895595AC4E99}" presName="connectorText" presStyleLbl="sibTrans2D1" presStyleIdx="2" presStyleCnt="3"/>
      <dgm:spPr/>
      <dgm:t>
        <a:bodyPr/>
        <a:lstStyle/>
        <a:p>
          <a:endParaRPr lang="pt-BR"/>
        </a:p>
      </dgm:t>
    </dgm:pt>
    <dgm:pt modelId="{A7227F94-B1CA-49D5-8E1B-D84FD04BAE1D}" type="pres">
      <dgm:prSet presAssocID="{063204CC-5B52-48D3-BB9B-4FD020CE892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CDEDAD0-D896-420B-BA68-8D40B40913CB}" type="presOf" srcId="{063204CC-5B52-48D3-BB9B-4FD020CE892A}" destId="{A7227F94-B1CA-49D5-8E1B-D84FD04BAE1D}" srcOrd="0" destOrd="0" presId="urn:microsoft.com/office/officeart/2005/8/layout/process1"/>
    <dgm:cxn modelId="{CA4B6E4C-F7D8-4EAD-8E89-37850C2D0E24}" type="presOf" srcId="{9D4EAFF8-7D10-429F-A29B-895595AC4E99}" destId="{91BA0978-81E6-4D86-8EEC-3D8E8A5E6935}" srcOrd="1" destOrd="0" presId="urn:microsoft.com/office/officeart/2005/8/layout/process1"/>
    <dgm:cxn modelId="{00408907-AE31-4844-B85A-2AF69A55D70F}" type="presOf" srcId="{2867A515-F3C8-432A-84FD-58D7CFF2F4DF}" destId="{FCCE4EE1-47F5-43FA-8097-D1ED9C0A9AC2}" srcOrd="0" destOrd="0" presId="urn:microsoft.com/office/officeart/2005/8/layout/process1"/>
    <dgm:cxn modelId="{95C21EC3-9157-4FD7-9666-5D8CD319D191}" type="presOf" srcId="{23579A91-0BB5-4BE8-B5CB-6F7ED4ECD8C9}" destId="{B43DA6A2-DAFA-48EF-A006-6C7065821675}" srcOrd="1" destOrd="0" presId="urn:microsoft.com/office/officeart/2005/8/layout/process1"/>
    <dgm:cxn modelId="{3A19D708-9773-49A2-B915-3624072CA9A9}" type="presOf" srcId="{EE752CC7-78A8-46F9-93D7-64FE79D54E36}" destId="{830AD40B-AF50-42EF-8DEB-D432B1D37060}" srcOrd="0" destOrd="0" presId="urn:microsoft.com/office/officeart/2005/8/layout/process1"/>
    <dgm:cxn modelId="{C0070426-4BF9-4A79-9B2C-07A46EAD38A8}" type="presOf" srcId="{9D4EAFF8-7D10-429F-A29B-895595AC4E99}" destId="{C1B65C74-D405-4512-AD78-B9F0B5B90A76}" srcOrd="0" destOrd="0" presId="urn:microsoft.com/office/officeart/2005/8/layout/process1"/>
    <dgm:cxn modelId="{C9EB9FF6-93E9-4B55-9CFA-082195F13E63}" type="presOf" srcId="{23579A91-0BB5-4BE8-B5CB-6F7ED4ECD8C9}" destId="{A7B96F41-2705-459A-8475-9B37FE0A365D}" srcOrd="0" destOrd="0" presId="urn:microsoft.com/office/officeart/2005/8/layout/process1"/>
    <dgm:cxn modelId="{F3BA36AB-5834-4BF4-8D30-36DBF6E6C6B1}" type="presOf" srcId="{80BC036C-88B9-4FC7-82C4-5872FB087B3F}" destId="{D29CB654-B852-4800-9CBF-93CBAFDA3DE4}" srcOrd="1" destOrd="0" presId="urn:microsoft.com/office/officeart/2005/8/layout/process1"/>
    <dgm:cxn modelId="{1C70736F-E831-49FC-81AB-3249C6DFAC45}" srcId="{E7497E90-FC89-483C-8714-A84A0F7D412A}" destId="{2867A515-F3C8-432A-84FD-58D7CFF2F4DF}" srcOrd="2" destOrd="0" parTransId="{DB0958E4-E0DB-4BB8-8D54-72BBDC74AE2B}" sibTransId="{9D4EAFF8-7D10-429F-A29B-895595AC4E99}"/>
    <dgm:cxn modelId="{FBA2629A-74B0-47B9-A0BF-62ED2AC84231}" type="presOf" srcId="{80BC036C-88B9-4FC7-82C4-5872FB087B3F}" destId="{ED0791CC-57E8-4668-8455-9AC24642224A}" srcOrd="0" destOrd="0" presId="urn:microsoft.com/office/officeart/2005/8/layout/process1"/>
    <dgm:cxn modelId="{23DE7913-62C2-4D3B-8C68-F6E19E8F5B89}" srcId="{E7497E90-FC89-483C-8714-A84A0F7D412A}" destId="{063204CC-5B52-48D3-BB9B-4FD020CE892A}" srcOrd="3" destOrd="0" parTransId="{F79585FC-73D6-4A2C-9106-65937249D349}" sibTransId="{19D213AE-E2D7-4D53-842D-BC65B95FB235}"/>
    <dgm:cxn modelId="{BF07076D-F655-402F-8F73-E425E23A98C2}" type="presOf" srcId="{2E0B7ACD-8984-4E2A-A20B-E3F12ACD9E6B}" destId="{BD9502ED-5011-4F64-B1F2-F13372B5F148}" srcOrd="0" destOrd="0" presId="urn:microsoft.com/office/officeart/2005/8/layout/process1"/>
    <dgm:cxn modelId="{D27CBB4F-6A64-4EE6-918E-2704A56A3B8C}" srcId="{E7497E90-FC89-483C-8714-A84A0F7D412A}" destId="{EE752CC7-78A8-46F9-93D7-64FE79D54E36}" srcOrd="0" destOrd="0" parTransId="{FF4E1CCA-CF4D-4E29-9131-A9B659FFB905}" sibTransId="{80BC036C-88B9-4FC7-82C4-5872FB087B3F}"/>
    <dgm:cxn modelId="{E80CA44F-A548-423E-A438-A394F531A2C3}" type="presOf" srcId="{E7497E90-FC89-483C-8714-A84A0F7D412A}" destId="{41E20020-A82D-4989-A7B2-636ABF6BD67C}" srcOrd="0" destOrd="0" presId="urn:microsoft.com/office/officeart/2005/8/layout/process1"/>
    <dgm:cxn modelId="{84E4B393-77C8-4A68-B255-AC9D50DCE62B}" srcId="{E7497E90-FC89-483C-8714-A84A0F7D412A}" destId="{2E0B7ACD-8984-4E2A-A20B-E3F12ACD9E6B}" srcOrd="1" destOrd="0" parTransId="{73E4FAD0-5516-4976-87AA-74A9B0E18CD1}" sibTransId="{23579A91-0BB5-4BE8-B5CB-6F7ED4ECD8C9}"/>
    <dgm:cxn modelId="{784C6BA7-DE5E-4686-A240-0BD472D5489B}" type="presParOf" srcId="{41E20020-A82D-4989-A7B2-636ABF6BD67C}" destId="{830AD40B-AF50-42EF-8DEB-D432B1D37060}" srcOrd="0" destOrd="0" presId="urn:microsoft.com/office/officeart/2005/8/layout/process1"/>
    <dgm:cxn modelId="{39E5E0A6-E883-42F0-8BC4-950DFB6AF30D}" type="presParOf" srcId="{41E20020-A82D-4989-A7B2-636ABF6BD67C}" destId="{ED0791CC-57E8-4668-8455-9AC24642224A}" srcOrd="1" destOrd="0" presId="urn:microsoft.com/office/officeart/2005/8/layout/process1"/>
    <dgm:cxn modelId="{5B2476EC-9AB0-4CA0-8132-C1738A747AF6}" type="presParOf" srcId="{ED0791CC-57E8-4668-8455-9AC24642224A}" destId="{D29CB654-B852-4800-9CBF-93CBAFDA3DE4}" srcOrd="0" destOrd="0" presId="urn:microsoft.com/office/officeart/2005/8/layout/process1"/>
    <dgm:cxn modelId="{5D83BD06-587F-4106-B5A1-DC016869BE10}" type="presParOf" srcId="{41E20020-A82D-4989-A7B2-636ABF6BD67C}" destId="{BD9502ED-5011-4F64-B1F2-F13372B5F148}" srcOrd="2" destOrd="0" presId="urn:microsoft.com/office/officeart/2005/8/layout/process1"/>
    <dgm:cxn modelId="{62C2FE5D-CCD8-4550-8A38-F883A7671ED5}" type="presParOf" srcId="{41E20020-A82D-4989-A7B2-636ABF6BD67C}" destId="{A7B96F41-2705-459A-8475-9B37FE0A365D}" srcOrd="3" destOrd="0" presId="urn:microsoft.com/office/officeart/2005/8/layout/process1"/>
    <dgm:cxn modelId="{6470700B-2393-46A0-AACB-1087D94B5CD6}" type="presParOf" srcId="{A7B96F41-2705-459A-8475-9B37FE0A365D}" destId="{B43DA6A2-DAFA-48EF-A006-6C7065821675}" srcOrd="0" destOrd="0" presId="urn:microsoft.com/office/officeart/2005/8/layout/process1"/>
    <dgm:cxn modelId="{627F3BD5-4FE3-4AF4-8F60-891220E491EF}" type="presParOf" srcId="{41E20020-A82D-4989-A7B2-636ABF6BD67C}" destId="{FCCE4EE1-47F5-43FA-8097-D1ED9C0A9AC2}" srcOrd="4" destOrd="0" presId="urn:microsoft.com/office/officeart/2005/8/layout/process1"/>
    <dgm:cxn modelId="{D04CDAB1-3064-4F26-A791-CCAA723BB66C}" type="presParOf" srcId="{41E20020-A82D-4989-A7B2-636ABF6BD67C}" destId="{C1B65C74-D405-4512-AD78-B9F0B5B90A76}" srcOrd="5" destOrd="0" presId="urn:microsoft.com/office/officeart/2005/8/layout/process1"/>
    <dgm:cxn modelId="{9A262706-8F1D-4951-A411-C8E2EBD8F6DD}" type="presParOf" srcId="{C1B65C74-D405-4512-AD78-B9F0B5B90A76}" destId="{91BA0978-81E6-4D86-8EEC-3D8E8A5E6935}" srcOrd="0" destOrd="0" presId="urn:microsoft.com/office/officeart/2005/8/layout/process1"/>
    <dgm:cxn modelId="{9BA0FCDD-7421-44B7-B8B4-92B0F271519A}" type="presParOf" srcId="{41E20020-A82D-4989-A7B2-636ABF6BD67C}" destId="{A7227F94-B1CA-49D5-8E1B-D84FD04BAE1D}" srcOrd="6" destOrd="0" presId="urn:microsoft.com/office/officeart/2005/8/layout/process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D8C68-4673-4E0B-834D-BBB4916FF6A6}" type="datetimeFigureOut">
              <a:rPr lang="pt-BR" smtClean="0"/>
              <a:pPr/>
              <a:t>20/3/2009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8DD87-1F23-4064-BB89-FF500D2FFED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</a:t>
            </a:r>
            <a:r>
              <a:rPr lang="pt-BR" baseline="0" dirty="0" smtClean="0"/>
              <a:t> sobre tais situações.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8DD87-1F23-4064-BB89-FF500D2FFEDA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01044B5-A914-4136-ACB4-279CEBF527AB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6D9905-AB5F-4376-9D85-D5221F88346C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B346ED8-F9E9-4B80-929C-A23FBC93CE90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33976AB-AA4B-403D-A71E-7166B4C1320F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6ACD178-AAA4-417B-9341-E090D2AFD6DB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55E0F29-6B95-4E83-A93F-5E2824A53A44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BED118-F3CD-470E-8AE3-2B78F42F6EC4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AF1ED8-D585-4D5C-B51A-2306C9609AC8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97663E-A47A-4D5D-B21B-8D17140853B0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FB4731D-0F8D-4615-B90B-630D80CC6EC8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BA5EE4B-01F9-42BD-8D72-5319B1C51A30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807155D-7F5C-46B4-8E76-A6B322213C08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8A845E0-5CF4-456B-8DD3-72A2B888FA3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Sistemas Tutores Inteligentes(STI)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Antônio Igor</a:t>
            </a:r>
          </a:p>
          <a:p>
            <a:r>
              <a:rPr lang="pt-BR" dirty="0" smtClean="0"/>
              <a:t>Tarcísio Pontes</a:t>
            </a:r>
            <a:endParaRPr lang="pt-BR" dirty="0"/>
          </a:p>
        </p:txBody>
      </p:sp>
      <p:pic>
        <p:nvPicPr>
          <p:cNvPr id="32772" name="Picture 4" descr="Universidade de Pernambu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57166"/>
            <a:ext cx="2071702" cy="1244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4" descr="http://sensocentrismo.files.wordpress.com/2007/12/mente-compu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0958" y="285728"/>
            <a:ext cx="1214446" cy="1451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do aluno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2006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Responder ao estilo individual de aprendizagem do aluno para distribuir instruções sob medida.</a:t>
            </a:r>
          </a:p>
          <a:p>
            <a:endParaRPr lang="pt-BR" dirty="0" smtClean="0"/>
          </a:p>
          <a:p>
            <a:r>
              <a:rPr lang="pt-BR" dirty="0" smtClean="0"/>
              <a:t>Habilidades cognitivas do aluno em um dado momento.</a:t>
            </a:r>
          </a:p>
          <a:p>
            <a:endParaRPr lang="pt-BR" dirty="0" smtClean="0"/>
          </a:p>
          <a:p>
            <a:r>
              <a:rPr lang="pt-BR" dirty="0" smtClean="0"/>
              <a:t>Contém uma representação do estado do conhecimento do aluno. </a:t>
            </a:r>
          </a:p>
          <a:p>
            <a:endParaRPr lang="pt-BR" dirty="0" smtClean="0"/>
          </a:p>
          <a:p>
            <a:r>
              <a:rPr lang="pt-BR" dirty="0" smtClean="0"/>
              <a:t>Atualização dinâmica à medida que o sistema  avalia o desempenho do aluno.</a:t>
            </a:r>
          </a:p>
          <a:p>
            <a:endParaRPr lang="pt-BR" dirty="0" smtClean="0"/>
          </a:p>
          <a:p>
            <a:r>
              <a:rPr lang="pt-BR" dirty="0" smtClean="0"/>
              <a:t>Verifica mudanças no perfil do aluno.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do aluno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7758"/>
          </a:xfrm>
        </p:spPr>
        <p:txBody>
          <a:bodyPr>
            <a:normAutofit/>
          </a:bodyPr>
          <a:lstStyle/>
          <a:p>
            <a:r>
              <a:rPr lang="pt-BR" dirty="0" smtClean="0"/>
              <a:t>São usadas várias técnicas para construir o modelo de um aluno:</a:t>
            </a:r>
          </a:p>
          <a:p>
            <a:pPr lvl="1"/>
            <a:r>
              <a:rPr lang="pt-BR" dirty="0" smtClean="0"/>
              <a:t>Modelo Diferencial</a:t>
            </a:r>
          </a:p>
          <a:p>
            <a:pPr lvl="1"/>
            <a:r>
              <a:rPr lang="pt-BR" dirty="0" smtClean="0"/>
              <a:t>Modelo de Superposição</a:t>
            </a:r>
          </a:p>
          <a:p>
            <a:pPr lvl="1"/>
            <a:r>
              <a:rPr lang="pt-BR" dirty="0" smtClean="0"/>
              <a:t>Modelo de Perturbação</a:t>
            </a:r>
          </a:p>
          <a:p>
            <a:pPr lvl="1"/>
            <a:r>
              <a:rPr lang="pt-BR" dirty="0" smtClean="0"/>
              <a:t>Modelo de Simulação</a:t>
            </a:r>
          </a:p>
          <a:p>
            <a:pPr lvl="1"/>
            <a:r>
              <a:rPr lang="pt-BR" dirty="0" smtClean="0"/>
              <a:t>Modelo de Crenças</a:t>
            </a:r>
            <a:endParaRPr lang="pt-BR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428868"/>
            <a:ext cx="3124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do tutor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3328998"/>
          </a:xfrm>
        </p:spPr>
        <p:txBody>
          <a:bodyPr>
            <a:normAutofit/>
          </a:bodyPr>
          <a:lstStyle/>
          <a:p>
            <a:r>
              <a:rPr lang="pt-BR" dirty="0" smtClean="0"/>
              <a:t>Os modelos tutores contêm as estratégias e as táticas de ensino.</a:t>
            </a:r>
          </a:p>
          <a:p>
            <a:r>
              <a:rPr lang="pt-BR" dirty="0" smtClean="0"/>
              <a:t>Uma estratégia de ensino deve definir:</a:t>
            </a:r>
          </a:p>
          <a:p>
            <a:pPr lvl="1"/>
            <a:r>
              <a:rPr lang="pt-BR" dirty="0" smtClean="0"/>
              <a:t>Quando interromper? </a:t>
            </a:r>
          </a:p>
          <a:p>
            <a:pPr lvl="1"/>
            <a:r>
              <a:rPr lang="pt-BR" dirty="0" smtClean="0"/>
              <a:t>Que razões justificam </a:t>
            </a:r>
          </a:p>
          <a:p>
            <a:pPr lvl="1">
              <a:buNone/>
            </a:pPr>
            <a:r>
              <a:rPr lang="pt-BR" dirty="0" smtClean="0"/>
              <a:t>interromper o curso de </a:t>
            </a:r>
          </a:p>
          <a:p>
            <a:pPr lvl="1">
              <a:buNone/>
            </a:pPr>
            <a:r>
              <a:rPr lang="pt-BR" dirty="0" smtClean="0"/>
              <a:t>raciocínio ou aprendizagem </a:t>
            </a:r>
          </a:p>
          <a:p>
            <a:pPr lvl="1">
              <a:buNone/>
            </a:pPr>
            <a:r>
              <a:rPr lang="pt-BR" dirty="0" smtClean="0"/>
              <a:t>do aluno?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3429000"/>
            <a:ext cx="2857520" cy="2286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do tutor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00436"/>
          </a:xfrm>
        </p:spPr>
        <p:txBody>
          <a:bodyPr>
            <a:normAutofit/>
          </a:bodyPr>
          <a:lstStyle/>
          <a:p>
            <a:r>
              <a:rPr lang="pt-BR" dirty="0" smtClean="0"/>
              <a:t>O que dizer? Esta questão desdobra se em:</a:t>
            </a:r>
          </a:p>
          <a:p>
            <a:pPr lvl="1"/>
            <a:r>
              <a:rPr lang="pt-BR" dirty="0" smtClean="0"/>
              <a:t>Seleção do(s) tópico(s) a ser apresentado(s);</a:t>
            </a:r>
          </a:p>
          <a:p>
            <a:pPr lvl="1"/>
            <a:r>
              <a:rPr lang="pt-BR" dirty="0" smtClean="0"/>
              <a:t>Ordenação dos tópicos se houver mais de um.</a:t>
            </a:r>
          </a:p>
          <a:p>
            <a:r>
              <a:rPr lang="pt-BR" dirty="0" smtClean="0"/>
              <a:t>Como dizer? </a:t>
            </a:r>
          </a:p>
          <a:p>
            <a:pPr lvl="1"/>
            <a:r>
              <a:rPr lang="pt-BR" dirty="0" smtClean="0"/>
              <a:t>Esta é provavelmente a questão mais difícil. </a:t>
            </a:r>
          </a:p>
          <a:p>
            <a:pPr lvl="1"/>
            <a:r>
              <a:rPr lang="pt-BR" dirty="0" smtClean="0"/>
              <a:t>Não há soluções gerais concretas, e muitos autores apontam aqui a falta de teorias pedagógicas suficientemente detalhadas.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74" y="4643446"/>
            <a:ext cx="1225886" cy="128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do tutor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86056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Tahoma" pitchFamily="34" charset="0"/>
              </a:rPr>
              <a:t>Estratégia de ensino</a:t>
            </a:r>
          </a:p>
          <a:p>
            <a:pPr lvl="1"/>
            <a:r>
              <a:rPr lang="pt-BR" sz="2400" dirty="0" smtClean="0">
                <a:latin typeface="Tahoma" pitchFamily="34" charset="0"/>
              </a:rPr>
              <a:t>Treinamento</a:t>
            </a:r>
          </a:p>
          <a:p>
            <a:pPr lvl="2"/>
            <a:r>
              <a:rPr lang="pt-BR" sz="2400" dirty="0" smtClean="0">
                <a:latin typeface="Tahoma" pitchFamily="34" charset="0"/>
              </a:rPr>
              <a:t>Simulação do domínio, muitas vezes em forma de jogos</a:t>
            </a:r>
          </a:p>
          <a:p>
            <a:pPr lvl="1"/>
            <a:r>
              <a:rPr lang="pt-BR" sz="2400" dirty="0" smtClean="0">
                <a:latin typeface="Tahoma" pitchFamily="34" charset="0"/>
              </a:rPr>
              <a:t>Socrático</a:t>
            </a:r>
          </a:p>
          <a:p>
            <a:pPr lvl="2"/>
            <a:r>
              <a:rPr lang="pt-BR" sz="2200" dirty="0" smtClean="0">
                <a:latin typeface="Tahoma" pitchFamily="34" charset="0"/>
              </a:rPr>
              <a:t>Tutor questiona o aluno</a:t>
            </a:r>
          </a:p>
          <a:p>
            <a:pPr lvl="2">
              <a:buNone/>
            </a:pPr>
            <a:endParaRPr lang="pt-BR" sz="2200" dirty="0" smtClean="0">
              <a:latin typeface="Tahoma" pitchFamily="34" charset="0"/>
            </a:endParaRPr>
          </a:p>
          <a:p>
            <a:pPr lvl="1"/>
            <a:endParaRPr lang="pt-BR" sz="2400" dirty="0" smtClean="0">
              <a:latin typeface="Tahoma" pitchFamily="34" charset="0"/>
            </a:endParaRPr>
          </a:p>
          <a:p>
            <a:pPr lvl="1"/>
            <a:endParaRPr lang="pt-BR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3214686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do tutor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57494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Tahoma" pitchFamily="34" charset="0"/>
              </a:rPr>
              <a:t>Estratégia de ensino</a:t>
            </a:r>
          </a:p>
          <a:p>
            <a:pPr lvl="1"/>
            <a:r>
              <a:rPr lang="pt-BR" sz="2400" dirty="0" smtClean="0">
                <a:latin typeface="Tahoma" pitchFamily="34" charset="0"/>
              </a:rPr>
              <a:t>Orientador</a:t>
            </a:r>
          </a:p>
          <a:p>
            <a:pPr lvl="2"/>
            <a:r>
              <a:rPr lang="pt-BR" sz="2200" dirty="0" smtClean="0">
                <a:latin typeface="Tahoma" pitchFamily="34" charset="0"/>
              </a:rPr>
              <a:t>Aluno é orientado pelo tutor</a:t>
            </a:r>
            <a:endParaRPr lang="pt-BR" sz="2200" dirty="0" smtClean="0">
              <a:latin typeface="Tahoma" pitchFamily="34" charset="0"/>
            </a:endParaRPr>
          </a:p>
          <a:p>
            <a:pPr lvl="1"/>
            <a:r>
              <a:rPr lang="pt-BR" sz="2400" dirty="0" smtClean="0">
                <a:latin typeface="Tahoma" pitchFamily="34" charset="0"/>
              </a:rPr>
              <a:t>Cooperativo</a:t>
            </a:r>
          </a:p>
          <a:p>
            <a:pPr lvl="2"/>
            <a:r>
              <a:rPr lang="pt-BR" sz="2400" dirty="0" smtClean="0">
                <a:latin typeface="Tahoma" pitchFamily="34" charset="0"/>
              </a:rPr>
              <a:t>Estudante e sistema são agentes que interagem visando trocar conhecimentos.</a:t>
            </a:r>
            <a:endParaRPr lang="pt-BR" sz="2800" dirty="0" smtClean="0">
              <a:latin typeface="Tahoma" pitchFamily="34" charset="0"/>
            </a:endParaRPr>
          </a:p>
          <a:p>
            <a:pPr lvl="2"/>
            <a:endParaRPr lang="pt-BR" sz="2200" dirty="0" smtClean="0">
              <a:latin typeface="Tahoma" pitchFamily="34" charset="0"/>
            </a:endParaRPr>
          </a:p>
          <a:p>
            <a:pPr lvl="1"/>
            <a:endParaRPr lang="pt-BR" sz="2400" dirty="0" smtClean="0">
              <a:latin typeface="Tahoma" pitchFamily="34" charset="0"/>
            </a:endParaRPr>
          </a:p>
          <a:p>
            <a:pPr lvl="1"/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4071942"/>
            <a:ext cx="2214563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12" y="1714488"/>
            <a:ext cx="14001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do domínio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16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7758"/>
          </a:xfrm>
        </p:spPr>
        <p:txBody>
          <a:bodyPr>
            <a:normAutofit/>
          </a:bodyPr>
          <a:lstStyle/>
          <a:p>
            <a:r>
              <a:rPr lang="pt-BR" dirty="0" smtClean="0"/>
              <a:t>O modelo do domínio é o componente especialista do tutor.</a:t>
            </a:r>
          </a:p>
          <a:p>
            <a:r>
              <a:rPr lang="pt-BR" dirty="0" smtClean="0"/>
              <a:t>Contém o conhecimento sobre o domínio que se deseja ensinar ao aluno.</a:t>
            </a:r>
          </a:p>
          <a:p>
            <a:r>
              <a:rPr lang="pt-BR" dirty="0" smtClean="0"/>
              <a:t>O modelo de domínio está muito ligado com o modelo do aluno, por meio do tutor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4314356"/>
            <a:ext cx="2497541" cy="19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do domínio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17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14618"/>
          </a:xfrm>
        </p:spPr>
        <p:txBody>
          <a:bodyPr>
            <a:normAutofit/>
          </a:bodyPr>
          <a:lstStyle/>
          <a:p>
            <a:r>
              <a:rPr lang="pt-BR" dirty="0" smtClean="0"/>
              <a:t>Formas de se capturar o conhecimento</a:t>
            </a:r>
          </a:p>
          <a:p>
            <a:pPr lvl="1"/>
            <a:r>
              <a:rPr lang="pt-BR" dirty="0" smtClean="0"/>
              <a:t>Sistemas especialistas</a:t>
            </a:r>
          </a:p>
          <a:p>
            <a:pPr lvl="1"/>
            <a:r>
              <a:rPr lang="pt-BR" dirty="0" smtClean="0"/>
              <a:t>Redes semânticas</a:t>
            </a:r>
          </a:p>
          <a:p>
            <a:pPr lvl="1"/>
            <a:r>
              <a:rPr lang="pt-BR" dirty="0" smtClean="0"/>
              <a:t>Frames</a:t>
            </a:r>
          </a:p>
          <a:p>
            <a:pPr lvl="1"/>
            <a:r>
              <a:rPr lang="pt-BR" dirty="0" smtClean="0"/>
              <a:t>Scripts</a:t>
            </a:r>
          </a:p>
          <a:p>
            <a:pPr lvl="1"/>
            <a:r>
              <a:rPr lang="pt-BR" dirty="0" smtClean="0"/>
              <a:t>Regras de produção</a:t>
            </a:r>
          </a:p>
          <a:p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286124"/>
            <a:ext cx="4114803" cy="19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da interface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18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7758"/>
          </a:xfrm>
        </p:spPr>
        <p:txBody>
          <a:bodyPr>
            <a:normAutofit/>
          </a:bodyPr>
          <a:lstStyle/>
          <a:p>
            <a:r>
              <a:rPr lang="pt-BR" dirty="0" smtClean="0"/>
              <a:t>Único modelo que interage diretamente com o estudante.</a:t>
            </a:r>
          </a:p>
          <a:p>
            <a:r>
              <a:rPr lang="pt-BR" dirty="0" smtClean="0"/>
              <a:t>Representação clara e objetiva</a:t>
            </a:r>
          </a:p>
          <a:p>
            <a:r>
              <a:rPr lang="pt-BR" dirty="0" smtClean="0"/>
              <a:t>Fácil de usar</a:t>
            </a:r>
          </a:p>
          <a:p>
            <a:r>
              <a:rPr lang="pt-BR" dirty="0" smtClean="0"/>
              <a:t>Ponto crítico!</a:t>
            </a:r>
          </a:p>
          <a:p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3143248"/>
            <a:ext cx="4290571" cy="2857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Desvantagens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28932"/>
          </a:xfrm>
        </p:spPr>
        <p:txBody>
          <a:bodyPr>
            <a:normAutofit/>
          </a:bodyPr>
          <a:lstStyle/>
          <a:p>
            <a:r>
              <a:rPr lang="pt-BR" sz="2800" dirty="0" smtClean="0">
                <a:latin typeface="Tahoma" pitchFamily="34" charset="0"/>
              </a:rPr>
              <a:t>Sistemas caros </a:t>
            </a:r>
            <a:r>
              <a:rPr lang="pt-BR" sz="2800" smtClean="0">
                <a:latin typeface="Tahoma" pitchFamily="34" charset="0"/>
              </a:rPr>
              <a:t>e </a:t>
            </a:r>
            <a:r>
              <a:rPr lang="pt-BR" sz="2800" smtClean="0">
                <a:latin typeface="Tahoma" pitchFamily="34" charset="0"/>
              </a:rPr>
              <a:t>complexos</a:t>
            </a:r>
            <a:endParaRPr lang="pt-BR" sz="2800" dirty="0" smtClean="0">
              <a:latin typeface="Tahoma" pitchFamily="34" charset="0"/>
            </a:endParaRPr>
          </a:p>
          <a:p>
            <a:r>
              <a:rPr lang="pt-BR" sz="2800" dirty="0" smtClean="0">
                <a:latin typeface="Tahoma" pitchFamily="34" charset="0"/>
              </a:rPr>
              <a:t>Necessita de interdisciplinaridade</a:t>
            </a:r>
            <a:endParaRPr lang="pt-BR" dirty="0" smtClean="0"/>
          </a:p>
          <a:p>
            <a:r>
              <a:rPr lang="pt-BR" sz="2800" dirty="0" smtClean="0">
                <a:latin typeface="Tahoma" pitchFamily="34" charset="0"/>
              </a:rPr>
              <a:t>Inexistência de uma teoria geral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3286124"/>
            <a:ext cx="2555615" cy="2919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7758"/>
          </a:xfrm>
        </p:spPr>
        <p:txBody>
          <a:bodyPr>
            <a:normAutofit/>
          </a:bodyPr>
          <a:lstStyle/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Origem</a:t>
            </a:r>
            <a:endParaRPr lang="pt-BR" dirty="0" smtClean="0"/>
          </a:p>
          <a:p>
            <a:r>
              <a:rPr lang="pt-BR" dirty="0" smtClean="0"/>
              <a:t>CAI x STI</a:t>
            </a:r>
          </a:p>
          <a:p>
            <a:r>
              <a:rPr lang="pt-BR" dirty="0" smtClean="0"/>
              <a:t>Sistemas Especialistas X Programas convencionais</a:t>
            </a:r>
          </a:p>
          <a:p>
            <a:r>
              <a:rPr lang="pt-BR" dirty="0" smtClean="0"/>
              <a:t>Arquitetura</a:t>
            </a:r>
          </a:p>
          <a:p>
            <a:r>
              <a:rPr lang="pt-BR" dirty="0" smtClean="0"/>
              <a:t>Principais </a:t>
            </a:r>
            <a:r>
              <a:rPr lang="pt-BR" dirty="0" smtClean="0"/>
              <a:t>Componentes</a:t>
            </a:r>
          </a:p>
          <a:p>
            <a:r>
              <a:rPr lang="pt-BR" dirty="0" smtClean="0"/>
              <a:t>Projetos Anteriores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AE587-C985-40CB-9FF2-092176752E2B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Projetos anteriores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20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792"/>
          </a:xfrm>
        </p:spPr>
        <p:txBody>
          <a:bodyPr>
            <a:normAutofit/>
          </a:bodyPr>
          <a:lstStyle/>
          <a:p>
            <a:r>
              <a:rPr lang="pt-BR" dirty="0" err="1" smtClean="0"/>
              <a:t>Chess</a:t>
            </a:r>
            <a:r>
              <a:rPr lang="pt-BR" dirty="0" smtClean="0"/>
              <a:t> Tutorial</a:t>
            </a:r>
          </a:p>
          <a:p>
            <a:endParaRPr lang="pt-BR" dirty="0"/>
          </a:p>
        </p:txBody>
      </p:sp>
      <p:pic>
        <p:nvPicPr>
          <p:cNvPr id="9" name="Picture 4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259" y="2214554"/>
            <a:ext cx="3952881" cy="395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Projetos anteriores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21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792"/>
          </a:xfrm>
        </p:spPr>
        <p:txBody>
          <a:bodyPr>
            <a:normAutofit/>
          </a:bodyPr>
          <a:lstStyle/>
          <a:p>
            <a:r>
              <a:rPr lang="pt-BR" dirty="0" smtClean="0"/>
              <a:t>Braile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2428868"/>
            <a:ext cx="5747869" cy="3114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Projetos anteriores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792"/>
          </a:xfrm>
        </p:spPr>
        <p:txBody>
          <a:bodyPr>
            <a:normAutofit/>
          </a:bodyPr>
          <a:lstStyle/>
          <a:p>
            <a:r>
              <a:rPr lang="pt-BR" dirty="0" err="1" smtClean="0"/>
              <a:t>TThaiso</a:t>
            </a:r>
            <a:r>
              <a:rPr lang="pt-BR" dirty="0" smtClean="0"/>
              <a:t> </a:t>
            </a:r>
            <a:r>
              <a:rPr lang="pt-BR" dirty="0" err="1" smtClean="0"/>
              <a:t>Digitation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1026" name="Picture 2" descr="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2214554"/>
            <a:ext cx="3706058" cy="4071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Projetos anteriores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23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792"/>
          </a:xfrm>
        </p:spPr>
        <p:txBody>
          <a:bodyPr>
            <a:normAutofit/>
          </a:bodyPr>
          <a:lstStyle/>
          <a:p>
            <a:r>
              <a:rPr lang="pt-BR" dirty="0" err="1" smtClean="0"/>
              <a:t>TThaiso</a:t>
            </a:r>
            <a:r>
              <a:rPr lang="pt-BR" dirty="0" smtClean="0"/>
              <a:t> </a:t>
            </a:r>
            <a:r>
              <a:rPr lang="pt-BR" dirty="0" err="1" smtClean="0"/>
              <a:t>Digitation</a:t>
            </a:r>
            <a:endParaRPr lang="pt-BR" dirty="0" smtClean="0"/>
          </a:p>
          <a:p>
            <a:endParaRPr lang="pt-BR" dirty="0"/>
          </a:p>
        </p:txBody>
      </p: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1142976" y="2357430"/>
            <a:ext cx="7715304" cy="3929090"/>
            <a:chOff x="657" y="1117"/>
            <a:chExt cx="4808" cy="2812"/>
          </a:xfrm>
        </p:grpSpPr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657" y="1117"/>
              <a:ext cx="4627" cy="28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2336" y="3294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Módulo Tutor</a:t>
              </a: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3878" y="2251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Módulo Aluno</a:t>
              </a:r>
            </a:p>
          </p:txBody>
        </p:sp>
        <p:sp>
          <p:nvSpPr>
            <p:cNvPr id="13" name="AutoShape 6"/>
            <p:cNvSpPr>
              <a:spLocks noChangeArrowheads="1"/>
            </p:cNvSpPr>
            <p:nvPr/>
          </p:nvSpPr>
          <p:spPr bwMode="auto">
            <a:xfrm>
              <a:off x="975" y="2296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Módulo</a:t>
              </a:r>
            </a:p>
            <a:p>
              <a:pPr algn="ctr"/>
              <a:r>
                <a:rPr lang="pt-BR">
                  <a:solidFill>
                    <a:schemeClr val="bg1"/>
                  </a:solidFill>
                </a:rPr>
                <a:t> Conhecimento</a:t>
              </a:r>
            </a:p>
          </p:txBody>
        </p:sp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>
              <a:off x="2426" y="2296"/>
              <a:ext cx="816" cy="499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/>
                <a:t>Módulo</a:t>
              </a:r>
            </a:p>
            <a:p>
              <a:pPr algn="ctr"/>
              <a:r>
                <a:rPr lang="pt-BR"/>
                <a:t>Controle</a:t>
              </a:r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2381" y="1253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2835" y="1842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2835" y="2840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379" y="2568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2018" y="2523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3560" y="1207"/>
              <a:ext cx="1905" cy="454"/>
            </a:xfrm>
            <a:prstGeom prst="wedgeRectCallout">
              <a:avLst>
                <a:gd name="adj1" fmla="val -60917"/>
                <a:gd name="adj2" fmla="val 22907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Tx/>
                <a:buChar char="•"/>
              </a:pPr>
              <a:r>
                <a:rPr lang="pt-BR"/>
                <a:t>Meio de comunicação do sistema com o usuário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Projetos anteriores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24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792"/>
          </a:xfrm>
        </p:spPr>
        <p:txBody>
          <a:bodyPr>
            <a:normAutofit/>
          </a:bodyPr>
          <a:lstStyle/>
          <a:p>
            <a:r>
              <a:rPr lang="pt-BR" dirty="0" err="1" smtClean="0"/>
              <a:t>TThaiso</a:t>
            </a:r>
            <a:r>
              <a:rPr lang="pt-BR" dirty="0" smtClean="0"/>
              <a:t> </a:t>
            </a:r>
            <a:r>
              <a:rPr lang="pt-BR" dirty="0" err="1" smtClean="0"/>
              <a:t>Digitation</a:t>
            </a:r>
            <a:endParaRPr lang="pt-BR" dirty="0" smtClean="0"/>
          </a:p>
          <a:p>
            <a:endParaRPr lang="pt-BR" dirty="0"/>
          </a:p>
        </p:txBody>
      </p:sp>
      <p:grpSp>
        <p:nvGrpSpPr>
          <p:cNvPr id="22" name="Group 15"/>
          <p:cNvGrpSpPr>
            <a:grpSpLocks/>
          </p:cNvGrpSpPr>
          <p:nvPr/>
        </p:nvGrpSpPr>
        <p:grpSpPr bwMode="auto">
          <a:xfrm>
            <a:off x="1142976" y="2357430"/>
            <a:ext cx="7424857" cy="3929090"/>
            <a:chOff x="657" y="1117"/>
            <a:chExt cx="4627" cy="2812"/>
          </a:xfrm>
        </p:grpSpPr>
        <p:sp>
          <p:nvSpPr>
            <p:cNvPr id="23" name="Rectangle 2"/>
            <p:cNvSpPr>
              <a:spLocks noChangeArrowheads="1"/>
            </p:cNvSpPr>
            <p:nvPr/>
          </p:nvSpPr>
          <p:spPr bwMode="auto">
            <a:xfrm>
              <a:off x="657" y="1117"/>
              <a:ext cx="4627" cy="28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" name="AutoShape 4"/>
            <p:cNvSpPr>
              <a:spLocks noChangeArrowheads="1"/>
            </p:cNvSpPr>
            <p:nvPr/>
          </p:nvSpPr>
          <p:spPr bwMode="auto">
            <a:xfrm>
              <a:off x="2336" y="3294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Módulo Tutor</a:t>
              </a:r>
            </a:p>
          </p:txBody>
        </p:sp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3878" y="2251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Módulo Aluno</a:t>
              </a:r>
            </a:p>
          </p:txBody>
        </p:sp>
        <p:sp>
          <p:nvSpPr>
            <p:cNvPr id="26" name="AutoShape 6"/>
            <p:cNvSpPr>
              <a:spLocks noChangeArrowheads="1"/>
            </p:cNvSpPr>
            <p:nvPr/>
          </p:nvSpPr>
          <p:spPr bwMode="auto">
            <a:xfrm>
              <a:off x="975" y="2296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Módulo</a:t>
              </a:r>
            </a:p>
            <a:p>
              <a:pPr algn="ctr"/>
              <a:r>
                <a:rPr lang="pt-BR">
                  <a:solidFill>
                    <a:schemeClr val="bg1"/>
                  </a:solidFill>
                </a:rPr>
                <a:t> Conhecimento</a:t>
              </a:r>
            </a:p>
          </p:txBody>
        </p:sp>
        <p:sp>
          <p:nvSpPr>
            <p:cNvPr id="27" name="AutoShape 7"/>
            <p:cNvSpPr>
              <a:spLocks noChangeArrowheads="1"/>
            </p:cNvSpPr>
            <p:nvPr/>
          </p:nvSpPr>
          <p:spPr bwMode="auto">
            <a:xfrm>
              <a:off x="2426" y="2296"/>
              <a:ext cx="816" cy="499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/>
                <a:t>Módulo</a:t>
              </a:r>
            </a:p>
            <a:p>
              <a:pPr algn="ctr"/>
              <a:r>
                <a:rPr lang="pt-BR"/>
                <a:t>Controle</a:t>
              </a:r>
            </a:p>
          </p:txBody>
        </p: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2381" y="1253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29" name="Line 9"/>
            <p:cNvSpPr>
              <a:spLocks noChangeShapeType="1"/>
            </p:cNvSpPr>
            <p:nvPr/>
          </p:nvSpPr>
          <p:spPr bwMode="auto">
            <a:xfrm>
              <a:off x="2835" y="1842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>
              <a:off x="2835" y="2840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Line 11"/>
            <p:cNvSpPr>
              <a:spLocks noChangeShapeType="1"/>
            </p:cNvSpPr>
            <p:nvPr/>
          </p:nvSpPr>
          <p:spPr bwMode="auto">
            <a:xfrm>
              <a:off x="3379" y="2568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2018" y="2523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1" name="AutoShape 13"/>
          <p:cNvSpPr>
            <a:spLocks noChangeArrowheads="1"/>
          </p:cNvSpPr>
          <p:nvPr/>
        </p:nvSpPr>
        <p:spPr bwMode="auto">
          <a:xfrm>
            <a:off x="571472" y="5143512"/>
            <a:ext cx="2808287" cy="1428760"/>
          </a:xfrm>
          <a:prstGeom prst="wedgeRectCallout">
            <a:avLst>
              <a:gd name="adj1" fmla="val 17833"/>
              <a:gd name="adj2" fmla="val -7794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pt-BR" dirty="0"/>
              <a:t>Regras de Teclado</a:t>
            </a:r>
          </a:p>
          <a:p>
            <a:pPr>
              <a:buFontTx/>
              <a:buChar char="•"/>
            </a:pPr>
            <a:r>
              <a:rPr lang="pt-BR" dirty="0"/>
              <a:t>Posicionamento Teclas</a:t>
            </a:r>
          </a:p>
          <a:p>
            <a:pPr>
              <a:buFontTx/>
              <a:buChar char="•"/>
            </a:pPr>
            <a:r>
              <a:rPr lang="pt-BR" dirty="0"/>
              <a:t>Posicionamento Dedos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Projetos anteriores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25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792"/>
          </a:xfrm>
        </p:spPr>
        <p:txBody>
          <a:bodyPr>
            <a:normAutofit/>
          </a:bodyPr>
          <a:lstStyle/>
          <a:p>
            <a:r>
              <a:rPr lang="pt-BR" dirty="0" err="1" smtClean="0"/>
              <a:t>TThaiso</a:t>
            </a:r>
            <a:r>
              <a:rPr lang="pt-BR" dirty="0" smtClean="0"/>
              <a:t> </a:t>
            </a:r>
            <a:r>
              <a:rPr lang="pt-BR" dirty="0" err="1" smtClean="0"/>
              <a:t>Digitation</a:t>
            </a:r>
            <a:endParaRPr lang="pt-BR" dirty="0" smtClean="0"/>
          </a:p>
          <a:p>
            <a:endParaRPr lang="pt-BR" dirty="0"/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142976" y="2357430"/>
            <a:ext cx="7424857" cy="3929090"/>
            <a:chOff x="657" y="1117"/>
            <a:chExt cx="4627" cy="2812"/>
          </a:xfrm>
        </p:grpSpPr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657" y="1117"/>
              <a:ext cx="4627" cy="28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2336" y="3294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Módulo Tutor</a:t>
              </a: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3878" y="2251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Módulo Aluno</a:t>
              </a:r>
            </a:p>
          </p:txBody>
        </p:sp>
        <p:sp>
          <p:nvSpPr>
            <p:cNvPr id="13" name="AutoShape 6"/>
            <p:cNvSpPr>
              <a:spLocks noChangeArrowheads="1"/>
            </p:cNvSpPr>
            <p:nvPr/>
          </p:nvSpPr>
          <p:spPr bwMode="auto">
            <a:xfrm>
              <a:off x="975" y="2296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Módulo</a:t>
              </a:r>
            </a:p>
            <a:p>
              <a:pPr algn="ctr"/>
              <a:r>
                <a:rPr lang="pt-BR">
                  <a:solidFill>
                    <a:schemeClr val="bg1"/>
                  </a:solidFill>
                </a:rPr>
                <a:t> Conhecimento</a:t>
              </a:r>
            </a:p>
          </p:txBody>
        </p:sp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>
              <a:off x="2426" y="2296"/>
              <a:ext cx="816" cy="499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/>
                <a:t>Módulo</a:t>
              </a:r>
            </a:p>
            <a:p>
              <a:pPr algn="ctr"/>
              <a:r>
                <a:rPr lang="pt-BR"/>
                <a:t>Controle</a:t>
              </a:r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2381" y="1253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2835" y="1842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2835" y="2840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379" y="2568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2018" y="2523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1" name="AutoShape 13"/>
          <p:cNvSpPr>
            <a:spLocks noChangeArrowheads="1"/>
          </p:cNvSpPr>
          <p:nvPr/>
        </p:nvSpPr>
        <p:spPr bwMode="auto">
          <a:xfrm>
            <a:off x="5549926" y="5214950"/>
            <a:ext cx="2736850" cy="857256"/>
          </a:xfrm>
          <a:prstGeom prst="wedgeRectCallout">
            <a:avLst>
              <a:gd name="adj1" fmla="val 15023"/>
              <a:gd name="adj2" fmla="val -124394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pt-BR"/>
              <a:t>Dados de Cadastro</a:t>
            </a:r>
          </a:p>
          <a:p>
            <a:pPr>
              <a:buFontTx/>
              <a:buChar char="•"/>
            </a:pPr>
            <a:r>
              <a:rPr lang="pt-BR"/>
              <a:t>Habilidades Adquiridas</a:t>
            </a:r>
          </a:p>
          <a:p>
            <a:pPr>
              <a:buFontTx/>
              <a:buChar char="•"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Projetos anteriores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26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792"/>
          </a:xfrm>
        </p:spPr>
        <p:txBody>
          <a:bodyPr>
            <a:normAutofit/>
          </a:bodyPr>
          <a:lstStyle/>
          <a:p>
            <a:r>
              <a:rPr lang="pt-BR" dirty="0" err="1" smtClean="0"/>
              <a:t>TThaiso</a:t>
            </a:r>
            <a:r>
              <a:rPr lang="pt-BR" dirty="0" smtClean="0"/>
              <a:t> </a:t>
            </a:r>
            <a:r>
              <a:rPr lang="pt-BR" dirty="0" err="1" smtClean="0"/>
              <a:t>Digitation</a:t>
            </a:r>
            <a:endParaRPr lang="pt-BR" dirty="0" smtClean="0"/>
          </a:p>
          <a:p>
            <a:endParaRPr lang="pt-BR" dirty="0"/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142976" y="2357430"/>
            <a:ext cx="7424857" cy="3929090"/>
            <a:chOff x="657" y="1117"/>
            <a:chExt cx="4627" cy="2812"/>
          </a:xfrm>
        </p:grpSpPr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657" y="1117"/>
              <a:ext cx="4627" cy="28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" name="AutoShape 4"/>
            <p:cNvSpPr>
              <a:spLocks noChangeArrowheads="1"/>
            </p:cNvSpPr>
            <p:nvPr/>
          </p:nvSpPr>
          <p:spPr bwMode="auto">
            <a:xfrm>
              <a:off x="2336" y="3294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Módulo Tutor</a:t>
              </a:r>
            </a:p>
          </p:txBody>
        </p:sp>
        <p:sp>
          <p:nvSpPr>
            <p:cNvPr id="12" name="AutoShape 5"/>
            <p:cNvSpPr>
              <a:spLocks noChangeArrowheads="1"/>
            </p:cNvSpPr>
            <p:nvPr/>
          </p:nvSpPr>
          <p:spPr bwMode="auto">
            <a:xfrm>
              <a:off x="3878" y="2251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Módulo Aluno</a:t>
              </a:r>
            </a:p>
          </p:txBody>
        </p:sp>
        <p:sp>
          <p:nvSpPr>
            <p:cNvPr id="13" name="AutoShape 6"/>
            <p:cNvSpPr>
              <a:spLocks noChangeArrowheads="1"/>
            </p:cNvSpPr>
            <p:nvPr/>
          </p:nvSpPr>
          <p:spPr bwMode="auto">
            <a:xfrm>
              <a:off x="975" y="2296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Módulo</a:t>
              </a:r>
            </a:p>
            <a:p>
              <a:pPr algn="ctr"/>
              <a:r>
                <a:rPr lang="pt-BR">
                  <a:solidFill>
                    <a:schemeClr val="bg1"/>
                  </a:solidFill>
                </a:rPr>
                <a:t> Conhecimento</a:t>
              </a:r>
            </a:p>
          </p:txBody>
        </p:sp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>
              <a:off x="2426" y="2296"/>
              <a:ext cx="816" cy="499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/>
                <a:t>Módulo</a:t>
              </a:r>
            </a:p>
            <a:p>
              <a:pPr algn="ctr"/>
              <a:r>
                <a:rPr lang="pt-BR"/>
                <a:t>Controle</a:t>
              </a:r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2381" y="1253"/>
              <a:ext cx="953" cy="499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pt-BR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>
              <a:off x="2835" y="1842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2835" y="2840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>
              <a:off x="3379" y="2568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>
              <a:off x="2018" y="2523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1" name="AutoShape 13"/>
          <p:cNvSpPr>
            <a:spLocks noChangeArrowheads="1"/>
          </p:cNvSpPr>
          <p:nvPr/>
        </p:nvSpPr>
        <p:spPr bwMode="auto">
          <a:xfrm>
            <a:off x="547681" y="5072074"/>
            <a:ext cx="3024187" cy="1701800"/>
          </a:xfrm>
          <a:prstGeom prst="wedgeRectCallout">
            <a:avLst>
              <a:gd name="adj1" fmla="val 57926"/>
              <a:gd name="adj2" fmla="val -354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pt-BR" dirty="0"/>
              <a:t>Acompanha o aprendizado do Aluno.</a:t>
            </a:r>
          </a:p>
          <a:p>
            <a:pPr>
              <a:buFontTx/>
              <a:buChar char="•"/>
            </a:pPr>
            <a:r>
              <a:rPr lang="pt-BR" dirty="0"/>
              <a:t>Avalia a eficácia do método de ensino.</a:t>
            </a:r>
          </a:p>
          <a:p>
            <a:pPr>
              <a:buFontTx/>
              <a:buChar char="•"/>
            </a:pPr>
            <a:r>
              <a:rPr lang="pt-BR" dirty="0"/>
              <a:t>Adapta o ensino às dificuldades do aluno.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Projetos anteriores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71610"/>
          </a:xfrm>
        </p:spPr>
        <p:txBody>
          <a:bodyPr>
            <a:normAutofit/>
          </a:bodyPr>
          <a:lstStyle/>
          <a:p>
            <a:r>
              <a:rPr lang="pt-BR" dirty="0" err="1" smtClean="0"/>
              <a:t>TThaiso</a:t>
            </a:r>
            <a:r>
              <a:rPr lang="pt-BR" dirty="0" smtClean="0"/>
              <a:t> </a:t>
            </a:r>
            <a:r>
              <a:rPr lang="pt-BR" dirty="0" err="1" smtClean="0"/>
              <a:t>Digitation</a:t>
            </a:r>
            <a:endParaRPr lang="pt-BR" dirty="0" smtClean="0"/>
          </a:p>
          <a:p>
            <a:pPr lvl="1"/>
            <a:r>
              <a:rPr lang="pt-BR" dirty="0" smtClean="0"/>
              <a:t>Distinção de 8 tipos de habilidades do aluno.</a:t>
            </a:r>
          </a:p>
          <a:p>
            <a:pPr lvl="1"/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grpSp>
        <p:nvGrpSpPr>
          <p:cNvPr id="20" name="Group 22"/>
          <p:cNvGrpSpPr>
            <a:grpSpLocks/>
          </p:cNvGrpSpPr>
          <p:nvPr/>
        </p:nvGrpSpPr>
        <p:grpSpPr bwMode="auto">
          <a:xfrm>
            <a:off x="1187450" y="2643182"/>
            <a:ext cx="6780213" cy="3489325"/>
            <a:chOff x="748" y="1842"/>
            <a:chExt cx="4271" cy="2198"/>
          </a:xfrm>
        </p:grpSpPr>
        <p:pic>
          <p:nvPicPr>
            <p:cNvPr id="22" name="Picture 7" descr="hab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11" y="1888"/>
              <a:ext cx="900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8" descr="hab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470" y="1842"/>
              <a:ext cx="1050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9" descr="habqwer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3" y="2704"/>
              <a:ext cx="756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10" descr="habyui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23" y="2523"/>
              <a:ext cx="1050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11" descr="habasdf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48" y="3249"/>
              <a:ext cx="756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2" descr="habhjkl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969" y="3158"/>
              <a:ext cx="1050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3" descr="habzxcv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474" y="3838"/>
              <a:ext cx="906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14" descr="habnm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334" y="3884"/>
              <a:ext cx="906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16" descr="boy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26" y="2341"/>
              <a:ext cx="736" cy="1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2018" y="2069"/>
              <a:ext cx="408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 flipV="1">
              <a:off x="1565" y="2750"/>
              <a:ext cx="816" cy="4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V="1">
              <a:off x="1519" y="3067"/>
              <a:ext cx="817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 flipV="1">
              <a:off x="3152" y="1979"/>
              <a:ext cx="318" cy="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 flipV="1">
              <a:off x="3198" y="2568"/>
              <a:ext cx="725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H="1">
              <a:off x="1927" y="3385"/>
              <a:ext cx="545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>
              <a:off x="3107" y="3385"/>
              <a:ext cx="680" cy="4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>
              <a:off x="3243" y="3067"/>
              <a:ext cx="726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Projetos anteriores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792"/>
          </a:xfrm>
        </p:spPr>
        <p:txBody>
          <a:bodyPr>
            <a:normAutofit/>
          </a:bodyPr>
          <a:lstStyle/>
          <a:p>
            <a:r>
              <a:rPr lang="pt-BR" dirty="0" err="1" smtClean="0"/>
              <a:t>TThaiso</a:t>
            </a:r>
            <a:r>
              <a:rPr lang="pt-BR" dirty="0" smtClean="0"/>
              <a:t> </a:t>
            </a:r>
            <a:r>
              <a:rPr lang="pt-BR" dirty="0" err="1" smtClean="0"/>
              <a:t>Digitation</a:t>
            </a:r>
            <a:endParaRPr lang="pt-BR" dirty="0" smtClean="0"/>
          </a:p>
          <a:p>
            <a:endParaRPr lang="pt-BR" dirty="0"/>
          </a:p>
        </p:txBody>
      </p:sp>
      <p:grpSp>
        <p:nvGrpSpPr>
          <p:cNvPr id="61" name="Grupo 60"/>
          <p:cNvGrpSpPr/>
          <p:nvPr/>
        </p:nvGrpSpPr>
        <p:grpSpPr>
          <a:xfrm>
            <a:off x="1000100" y="2428868"/>
            <a:ext cx="7429552" cy="3573466"/>
            <a:chOff x="357188" y="1357313"/>
            <a:chExt cx="8570912" cy="5002212"/>
          </a:xfrm>
        </p:grpSpPr>
        <p:cxnSp>
          <p:nvCxnSpPr>
            <p:cNvPr id="35" name="Conector de seta reta 34"/>
            <p:cNvCxnSpPr>
              <a:stCxn id="37" idx="3"/>
              <a:endCxn id="38" idx="1"/>
            </p:cNvCxnSpPr>
            <p:nvPr/>
          </p:nvCxnSpPr>
          <p:spPr>
            <a:xfrm>
              <a:off x="2070100" y="1679575"/>
              <a:ext cx="150177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luxograma: Decisão 35"/>
            <p:cNvSpPr/>
            <p:nvPr/>
          </p:nvSpPr>
          <p:spPr>
            <a:xfrm>
              <a:off x="4429125" y="2286000"/>
              <a:ext cx="2286000" cy="1285875"/>
            </a:xfrm>
            <a:prstGeom prst="flowChartDecisio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400" b="1" dirty="0"/>
                <a:t>Frase de Reforço?</a:t>
              </a:r>
            </a:p>
          </p:txBody>
        </p:sp>
        <p:sp>
          <p:nvSpPr>
            <p:cNvPr id="37" name="Fluxograma: Processo 36"/>
            <p:cNvSpPr/>
            <p:nvPr/>
          </p:nvSpPr>
          <p:spPr>
            <a:xfrm>
              <a:off x="357188" y="1357313"/>
              <a:ext cx="1712912" cy="644525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 sz="1400" b="1" dirty="0"/>
            </a:p>
            <a:p>
              <a:pPr algn="ctr">
                <a:defRPr/>
              </a:pPr>
              <a:r>
                <a:rPr lang="pt-BR" sz="1400" b="1" dirty="0"/>
                <a:t>Espera Frase do Usuário</a:t>
              </a:r>
            </a:p>
            <a:p>
              <a:pPr algn="ctr">
                <a:defRPr/>
              </a:pPr>
              <a:endParaRPr lang="pt-BR" sz="1400" b="1" dirty="0"/>
            </a:p>
          </p:txBody>
        </p:sp>
        <p:sp>
          <p:nvSpPr>
            <p:cNvPr id="38" name="Fluxograma: Processo 37"/>
            <p:cNvSpPr/>
            <p:nvPr/>
          </p:nvSpPr>
          <p:spPr>
            <a:xfrm>
              <a:off x="3571875" y="1357313"/>
              <a:ext cx="1712913" cy="644525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400" b="1" dirty="0"/>
                <a:t>Recebe Frase</a:t>
              </a:r>
            </a:p>
          </p:txBody>
        </p:sp>
        <p:sp>
          <p:nvSpPr>
            <p:cNvPr id="39" name="Fluxograma: Processo 38"/>
            <p:cNvSpPr/>
            <p:nvPr/>
          </p:nvSpPr>
          <p:spPr>
            <a:xfrm>
              <a:off x="6643688" y="1357313"/>
              <a:ext cx="1712912" cy="644525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400" b="1" dirty="0"/>
                <a:t>Avalia Frase</a:t>
              </a:r>
            </a:p>
          </p:txBody>
        </p:sp>
        <p:cxnSp>
          <p:nvCxnSpPr>
            <p:cNvPr id="40" name="Conector de seta reta 39"/>
            <p:cNvCxnSpPr>
              <a:stCxn id="38" idx="3"/>
              <a:endCxn id="39" idx="1"/>
            </p:cNvCxnSpPr>
            <p:nvPr/>
          </p:nvCxnSpPr>
          <p:spPr>
            <a:xfrm>
              <a:off x="5284788" y="1679575"/>
              <a:ext cx="13589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de seta reta 40"/>
            <p:cNvCxnSpPr>
              <a:stCxn id="39" idx="2"/>
              <a:endCxn id="36" idx="0"/>
            </p:cNvCxnSpPr>
            <p:nvPr/>
          </p:nvCxnSpPr>
          <p:spPr>
            <a:xfrm rot="5400000">
              <a:off x="6394451" y="1179512"/>
              <a:ext cx="284162" cy="19288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uxograma: Processo 41"/>
            <p:cNvSpPr/>
            <p:nvPr/>
          </p:nvSpPr>
          <p:spPr>
            <a:xfrm>
              <a:off x="4714875" y="5715000"/>
              <a:ext cx="1712913" cy="644525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400" b="1" dirty="0"/>
                <a:t>Gera Frase de Reforço</a:t>
              </a:r>
            </a:p>
          </p:txBody>
        </p:sp>
        <p:sp>
          <p:nvSpPr>
            <p:cNvPr id="43" name="Fluxograma: Processo 42"/>
            <p:cNvSpPr/>
            <p:nvPr/>
          </p:nvSpPr>
          <p:spPr>
            <a:xfrm>
              <a:off x="7215188" y="4000500"/>
              <a:ext cx="1712912" cy="644525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400" b="1" dirty="0"/>
                <a:t>Pega Frase do Próximo Nível</a:t>
              </a:r>
            </a:p>
          </p:txBody>
        </p:sp>
        <p:cxnSp>
          <p:nvCxnSpPr>
            <p:cNvPr id="44" name="Conector de seta reta 43"/>
            <p:cNvCxnSpPr>
              <a:stCxn id="36" idx="3"/>
              <a:endCxn id="43" idx="0"/>
            </p:cNvCxnSpPr>
            <p:nvPr/>
          </p:nvCxnSpPr>
          <p:spPr>
            <a:xfrm>
              <a:off x="6715125" y="2928938"/>
              <a:ext cx="1357313" cy="10715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luxograma: Processo 44"/>
            <p:cNvSpPr/>
            <p:nvPr/>
          </p:nvSpPr>
          <p:spPr>
            <a:xfrm>
              <a:off x="2643188" y="3357563"/>
              <a:ext cx="1712912" cy="644525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400" b="1" dirty="0"/>
                <a:t>Verifica Erros</a:t>
              </a:r>
            </a:p>
          </p:txBody>
        </p:sp>
        <p:sp>
          <p:nvSpPr>
            <p:cNvPr id="46" name="Fluxograma: Decisão 45"/>
            <p:cNvSpPr/>
            <p:nvPr/>
          </p:nvSpPr>
          <p:spPr>
            <a:xfrm>
              <a:off x="4429125" y="3714750"/>
              <a:ext cx="2286000" cy="1285875"/>
            </a:xfrm>
            <a:prstGeom prst="flowChartDecision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400" b="1" dirty="0"/>
                <a:t>Possui Erros?</a:t>
              </a:r>
            </a:p>
          </p:txBody>
        </p:sp>
        <p:cxnSp>
          <p:nvCxnSpPr>
            <p:cNvPr id="47" name="Conector de seta reta 46"/>
            <p:cNvCxnSpPr>
              <a:stCxn id="36" idx="1"/>
              <a:endCxn id="45" idx="0"/>
            </p:cNvCxnSpPr>
            <p:nvPr/>
          </p:nvCxnSpPr>
          <p:spPr>
            <a:xfrm rot="10800000" flipV="1">
              <a:off x="3500438" y="2928938"/>
              <a:ext cx="928687" cy="428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5" idx="2"/>
              <a:endCxn id="46" idx="1"/>
            </p:cNvCxnSpPr>
            <p:nvPr/>
          </p:nvCxnSpPr>
          <p:spPr>
            <a:xfrm rot="16200000" flipH="1">
              <a:off x="3786982" y="3715544"/>
              <a:ext cx="355600" cy="9286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46" idx="3"/>
              <a:endCxn id="43" idx="1"/>
            </p:cNvCxnSpPr>
            <p:nvPr/>
          </p:nvCxnSpPr>
          <p:spPr>
            <a:xfrm flipV="1">
              <a:off x="6715125" y="4322763"/>
              <a:ext cx="500063" cy="349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/>
            <p:cNvCxnSpPr>
              <a:stCxn id="46" idx="2"/>
              <a:endCxn id="42" idx="0"/>
            </p:cNvCxnSpPr>
            <p:nvPr/>
          </p:nvCxnSpPr>
          <p:spPr>
            <a:xfrm rot="5400000">
              <a:off x="5214937" y="5357813"/>
              <a:ext cx="7143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229"/>
            <p:cNvSpPr txBox="1">
              <a:spLocks noChangeArrowheads="1"/>
            </p:cNvSpPr>
            <p:nvPr/>
          </p:nvSpPr>
          <p:spPr bwMode="auto">
            <a:xfrm>
              <a:off x="7429500" y="3214688"/>
              <a:ext cx="698179" cy="430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1400" b="1"/>
                <a:t>Sim</a:t>
              </a:r>
            </a:p>
          </p:txBody>
        </p:sp>
        <p:sp>
          <p:nvSpPr>
            <p:cNvPr id="52" name="CaixaDeTexto 230"/>
            <p:cNvSpPr txBox="1">
              <a:spLocks noChangeArrowheads="1"/>
            </p:cNvSpPr>
            <p:nvPr/>
          </p:nvSpPr>
          <p:spPr bwMode="auto">
            <a:xfrm>
              <a:off x="6588124" y="4508500"/>
              <a:ext cx="736197" cy="430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1400" b="1"/>
                <a:t>Não</a:t>
              </a:r>
            </a:p>
          </p:txBody>
        </p:sp>
        <p:sp>
          <p:nvSpPr>
            <p:cNvPr id="53" name="CaixaDeTexto 231"/>
            <p:cNvSpPr txBox="1">
              <a:spLocks noChangeArrowheads="1"/>
            </p:cNvSpPr>
            <p:nvPr/>
          </p:nvSpPr>
          <p:spPr bwMode="auto">
            <a:xfrm>
              <a:off x="5015829" y="5157328"/>
              <a:ext cx="698179" cy="430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1400" b="1" dirty="0"/>
                <a:t>Sim</a:t>
              </a:r>
            </a:p>
          </p:txBody>
        </p:sp>
        <p:sp>
          <p:nvSpPr>
            <p:cNvPr id="54" name="CaixaDeTexto 232"/>
            <p:cNvSpPr txBox="1">
              <a:spLocks noChangeArrowheads="1"/>
            </p:cNvSpPr>
            <p:nvPr/>
          </p:nvSpPr>
          <p:spPr bwMode="auto">
            <a:xfrm>
              <a:off x="3571875" y="2857500"/>
              <a:ext cx="736197" cy="430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1400" b="1"/>
                <a:t>Não</a:t>
              </a:r>
            </a:p>
          </p:txBody>
        </p:sp>
        <p:sp>
          <p:nvSpPr>
            <p:cNvPr id="55" name="Fluxograma: Processo 54"/>
            <p:cNvSpPr/>
            <p:nvPr/>
          </p:nvSpPr>
          <p:spPr>
            <a:xfrm>
              <a:off x="357188" y="5715000"/>
              <a:ext cx="1712912" cy="644525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400" b="1" dirty="0"/>
                <a:t>Resposta da Avaliação</a:t>
              </a:r>
            </a:p>
          </p:txBody>
        </p:sp>
        <p:sp>
          <p:nvSpPr>
            <p:cNvPr id="56" name="Fluxograma: Processo 55"/>
            <p:cNvSpPr/>
            <p:nvPr/>
          </p:nvSpPr>
          <p:spPr>
            <a:xfrm>
              <a:off x="357188" y="3500438"/>
              <a:ext cx="1712912" cy="644525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pt-BR" sz="1400" b="1" dirty="0"/>
                <a:t>Envia para GUI</a:t>
              </a:r>
            </a:p>
          </p:txBody>
        </p:sp>
        <p:cxnSp>
          <p:nvCxnSpPr>
            <p:cNvPr id="57" name="Conector angulado 56"/>
            <p:cNvCxnSpPr>
              <a:stCxn id="43" idx="2"/>
              <a:endCxn id="55" idx="2"/>
            </p:cNvCxnSpPr>
            <p:nvPr/>
          </p:nvCxnSpPr>
          <p:spPr>
            <a:xfrm rot="5400000">
              <a:off x="3786188" y="2073275"/>
              <a:ext cx="1714500" cy="6858000"/>
            </a:xfrm>
            <a:prstGeom prst="bentConnector3">
              <a:avLst>
                <a:gd name="adj1" fmla="val 11333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>
              <a:stCxn id="42" idx="1"/>
              <a:endCxn id="55" idx="3"/>
            </p:cNvCxnSpPr>
            <p:nvPr/>
          </p:nvCxnSpPr>
          <p:spPr>
            <a:xfrm rot="10800000">
              <a:off x="2070100" y="6037263"/>
              <a:ext cx="264477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>
              <a:stCxn id="55" idx="0"/>
              <a:endCxn id="56" idx="2"/>
            </p:cNvCxnSpPr>
            <p:nvPr/>
          </p:nvCxnSpPr>
          <p:spPr>
            <a:xfrm rot="5400000" flipH="1" flipV="1">
              <a:off x="427831" y="4929982"/>
              <a:ext cx="157162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>
              <a:stCxn id="56" idx="0"/>
              <a:endCxn id="37" idx="2"/>
            </p:cNvCxnSpPr>
            <p:nvPr/>
          </p:nvCxnSpPr>
          <p:spPr>
            <a:xfrm rot="5400000" flipH="1" flipV="1">
              <a:off x="463550" y="2751138"/>
              <a:ext cx="150018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Aplicações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3CE-572D-4946-93EA-088C669EC89C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2910" y="1357298"/>
            <a:ext cx="7993062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Educação</a:t>
            </a:r>
          </a:p>
          <a:p>
            <a:pPr lvl="1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204E-BF84-4C38-8B7E-362140E357F2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3786190"/>
            <a:ext cx="2500330" cy="187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928670"/>
            <a:ext cx="3143272" cy="227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8662" y="2571744"/>
            <a:ext cx="2643206" cy="264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Sugestões de projeto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683CE-572D-4946-93EA-088C669EC89C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090416"/>
          </a:xfrm>
        </p:spPr>
        <p:txBody>
          <a:bodyPr/>
          <a:lstStyle/>
          <a:p>
            <a:r>
              <a:rPr lang="pt-BR" dirty="0" smtClean="0"/>
              <a:t>Qualquer coisas que você ache interessante ensinar.</a:t>
            </a:r>
            <a:endParaRPr lang="pt-B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643182"/>
            <a:ext cx="4572000" cy="30384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3108" y="5286388"/>
            <a:ext cx="3328982" cy="1143000"/>
          </a:xfrm>
        </p:spPr>
        <p:txBody>
          <a:bodyPr>
            <a:normAutofit fontScale="90000"/>
          </a:bodyPr>
          <a:lstStyle/>
          <a:p>
            <a:r>
              <a:rPr lang="pt-BR" sz="6000" dirty="0" smtClean="0"/>
              <a:t>Dúvidas?</a:t>
            </a:r>
          </a:p>
        </p:txBody>
      </p:sp>
      <p:pic>
        <p:nvPicPr>
          <p:cNvPr id="21506" name="Picture 2" descr="http://luzdaline.files.wordpress.com/2008/12/duvida2_jpg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2714620"/>
            <a:ext cx="2952750" cy="347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508" name="Picture 4" descr="http://lh3.google.com/marcosricardo.braga/R7dpuChvbDI/AAAAAAAAADw/gXNbnAZKFIY/jóia_thumb%5B1%5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85728"/>
            <a:ext cx="3486150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110062" y="214290"/>
            <a:ext cx="36766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Obrigado!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893FB-C678-4A36-87E2-2883FC2A64C9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1329"/>
            <a:ext cx="4471990" cy="518912"/>
          </a:xfrm>
        </p:spPr>
        <p:txBody>
          <a:bodyPr/>
          <a:lstStyle/>
          <a:p>
            <a:r>
              <a:rPr lang="pt-BR" dirty="0" smtClean="0"/>
              <a:t>Ensino a distância</a:t>
            </a:r>
          </a:p>
          <a:p>
            <a:pPr lvl="1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204E-BF84-4C38-8B7E-362140E357F2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3714752"/>
            <a:ext cx="2057895" cy="234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2643182"/>
            <a:ext cx="3500462" cy="2625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857232"/>
            <a:ext cx="3721254" cy="2462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590350"/>
          </a:xfrm>
        </p:spPr>
        <p:txBody>
          <a:bodyPr/>
          <a:lstStyle/>
          <a:p>
            <a:r>
              <a:rPr lang="pt-BR" dirty="0" smtClean="0"/>
              <a:t>Treinamentos</a:t>
            </a:r>
          </a:p>
          <a:p>
            <a:pPr lvl="1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204E-BF84-4C38-8B7E-362140E357F2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2357430"/>
            <a:ext cx="3143272" cy="3143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Origem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grpSp>
        <p:nvGrpSpPr>
          <p:cNvPr id="3" name="Grupo 13"/>
          <p:cNvGrpSpPr/>
          <p:nvPr/>
        </p:nvGrpSpPr>
        <p:grpSpPr>
          <a:xfrm>
            <a:off x="1071538" y="1357298"/>
            <a:ext cx="7215238" cy="4357718"/>
            <a:chOff x="1214414" y="1070383"/>
            <a:chExt cx="7215238" cy="4533493"/>
          </a:xfrm>
        </p:grpSpPr>
        <p:grpSp>
          <p:nvGrpSpPr>
            <p:cNvPr id="4" name="Grupo 12"/>
            <p:cNvGrpSpPr/>
            <p:nvPr/>
          </p:nvGrpSpPr>
          <p:grpSpPr>
            <a:xfrm>
              <a:off x="1214414" y="2571744"/>
              <a:ext cx="7215238" cy="1785950"/>
              <a:chOff x="1214414" y="2571744"/>
              <a:chExt cx="7215238" cy="1785950"/>
            </a:xfrm>
          </p:grpSpPr>
          <p:sp>
            <p:nvSpPr>
              <p:cNvPr id="12" name="Retângulo 11"/>
              <p:cNvSpPr/>
              <p:nvPr/>
            </p:nvSpPr>
            <p:spPr>
              <a:xfrm>
                <a:off x="6429388" y="2571744"/>
                <a:ext cx="2000264" cy="178595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 9"/>
              <p:cNvSpPr/>
              <p:nvPr/>
            </p:nvSpPr>
            <p:spPr>
              <a:xfrm>
                <a:off x="1214414" y="2571744"/>
                <a:ext cx="5214974" cy="178595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CaixaDeTexto 10"/>
              <p:cNvSpPr txBox="1"/>
              <p:nvPr/>
            </p:nvSpPr>
            <p:spPr>
              <a:xfrm>
                <a:off x="1214414" y="3929066"/>
                <a:ext cx="4947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dirty="0" smtClean="0">
                    <a:solidFill>
                      <a:schemeClr val="bg1"/>
                    </a:solidFill>
                  </a:rPr>
                  <a:t>Instrução Assistida por Computador (CAD)</a:t>
                </a:r>
                <a:endParaRPr lang="pt-BR" b="1" dirty="0">
                  <a:solidFill>
                    <a:schemeClr val="bg1"/>
                  </a:solidFill>
                </a:endParaRPr>
              </a:p>
            </p:txBody>
          </p:sp>
        </p:grpSp>
        <p:graphicFrame>
          <p:nvGraphicFramePr>
            <p:cNvPr id="9" name="Diagrama 8"/>
            <p:cNvGraphicFramePr/>
            <p:nvPr/>
          </p:nvGraphicFramePr>
          <p:xfrm>
            <a:off x="1285852" y="1070383"/>
            <a:ext cx="6691338" cy="45334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5" name="Texto explicativo retangular 14"/>
          <p:cNvSpPr/>
          <p:nvPr/>
        </p:nvSpPr>
        <p:spPr>
          <a:xfrm>
            <a:off x="214282" y="1285860"/>
            <a:ext cx="3714776" cy="1071570"/>
          </a:xfrm>
          <a:prstGeom prst="wedgeRectCallout">
            <a:avLst>
              <a:gd name="adj1" fmla="val -7311"/>
              <a:gd name="adj2" fmla="val 11658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 typeface="Arial" pitchFamily="34" charset="0"/>
              <a:buChar char="•"/>
            </a:pPr>
            <a:r>
              <a:rPr lang="pt-BR" dirty="0" smtClean="0"/>
              <a:t> Nenhum fator podia mudar a ordem de ensino estabelecida na sua criação.</a:t>
            </a:r>
            <a:endParaRPr lang="pt-BR" dirty="0"/>
          </a:p>
        </p:txBody>
      </p:sp>
      <p:sp>
        <p:nvSpPr>
          <p:cNvPr id="14" name="Texto explicativo retangular 13"/>
          <p:cNvSpPr/>
          <p:nvPr/>
        </p:nvSpPr>
        <p:spPr>
          <a:xfrm>
            <a:off x="4857752" y="642918"/>
            <a:ext cx="3714776" cy="1214446"/>
          </a:xfrm>
          <a:prstGeom prst="wedgeRectCallout">
            <a:avLst>
              <a:gd name="adj1" fmla="val -81504"/>
              <a:gd name="adj2" fmla="val 14663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 typeface="Arial" pitchFamily="34" charset="0"/>
              <a:buChar char="•"/>
            </a:pPr>
            <a:r>
              <a:rPr lang="pt-BR" dirty="0" smtClean="0"/>
              <a:t> Programação em árvore.</a:t>
            </a:r>
          </a:p>
          <a:p>
            <a:pPr algn="just">
              <a:buFont typeface="Arial" pitchFamily="34" charset="0"/>
              <a:buChar char="•"/>
            </a:pPr>
            <a:r>
              <a:rPr lang="pt-BR" dirty="0" smtClean="0"/>
              <a:t> O caminho não era mais fixo.</a:t>
            </a:r>
          </a:p>
          <a:p>
            <a:pPr algn="just">
              <a:buFont typeface="Arial" pitchFamily="34" charset="0"/>
              <a:buChar char="•"/>
            </a:pPr>
            <a:r>
              <a:rPr lang="pt-BR" dirty="0" smtClean="0"/>
              <a:t> Considerava a resposta do aluno (</a:t>
            </a:r>
            <a:r>
              <a:rPr lang="pt-BR" i="1" dirty="0" smtClean="0"/>
              <a:t>feedback</a:t>
            </a:r>
            <a:r>
              <a:rPr lang="pt-BR" dirty="0" smtClean="0"/>
              <a:t>).</a:t>
            </a:r>
          </a:p>
        </p:txBody>
      </p:sp>
      <p:sp>
        <p:nvSpPr>
          <p:cNvPr id="17" name="Texto explicativo retangular 16"/>
          <p:cNvSpPr/>
          <p:nvPr/>
        </p:nvSpPr>
        <p:spPr>
          <a:xfrm>
            <a:off x="571472" y="5072074"/>
            <a:ext cx="3571900" cy="1285884"/>
          </a:xfrm>
          <a:prstGeom prst="wedgeRectCallout">
            <a:avLst>
              <a:gd name="adj1" fmla="val 84286"/>
              <a:gd name="adj2" fmla="val -1295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 typeface="Arial" pitchFamily="34" charset="0"/>
              <a:buChar char="•"/>
            </a:pPr>
            <a:r>
              <a:rPr lang="pt-BR" sz="1600" dirty="0" smtClean="0"/>
              <a:t> </a:t>
            </a:r>
            <a:r>
              <a:rPr lang="pt-BR" dirty="0" smtClean="0"/>
              <a:t>Nova filosofia educacional: geração de problemas de acordo com o nível de conhecimento do aluno. </a:t>
            </a:r>
            <a:endParaRPr lang="pt-BR" sz="1600" dirty="0" smtClean="0"/>
          </a:p>
        </p:txBody>
      </p:sp>
      <p:sp>
        <p:nvSpPr>
          <p:cNvPr id="18" name="Texto explicativo retangular 17"/>
          <p:cNvSpPr/>
          <p:nvPr/>
        </p:nvSpPr>
        <p:spPr>
          <a:xfrm>
            <a:off x="4714876" y="5072074"/>
            <a:ext cx="3571900" cy="1000132"/>
          </a:xfrm>
          <a:prstGeom prst="wedgeRectCallout">
            <a:avLst>
              <a:gd name="adj1" fmla="val 18303"/>
              <a:gd name="adj2" fmla="val -15492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pt-BR" sz="1600" dirty="0" smtClean="0"/>
              <a:t> Uso de Inteligência Artificial</a:t>
            </a:r>
          </a:p>
          <a:p>
            <a:pPr>
              <a:buFont typeface="Arial" pitchFamily="34" charset="0"/>
              <a:buChar char="•"/>
            </a:pPr>
            <a:r>
              <a:rPr lang="pt-BR" sz="1600" dirty="0" smtClean="0"/>
              <a:t> Estratégia de ensino particular para cada aluno.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pt-BR" dirty="0" smtClean="0"/>
              <a:t>CAI x STI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graphicFrame>
        <p:nvGraphicFramePr>
          <p:cNvPr id="10" name="Tabela 9"/>
          <p:cNvGraphicFramePr>
            <a:graphicFrameLocks noGrp="1"/>
          </p:cNvGraphicFramePr>
          <p:nvPr/>
        </p:nvGraphicFramePr>
        <p:xfrm>
          <a:off x="214282" y="1142984"/>
          <a:ext cx="8786874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958"/>
                <a:gridCol w="2928958"/>
                <a:gridCol w="2928958"/>
              </a:tblGrid>
              <a:tr h="247646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CAI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STI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</a:tr>
              <a:tr h="253410">
                <a:tc>
                  <a:txBody>
                    <a:bodyPr/>
                    <a:lstStyle/>
                    <a:p>
                      <a:r>
                        <a:rPr lang="pt-BR" sz="1600" b="1" dirty="0" smtClean="0"/>
                        <a:t>Fundamentação teórica</a:t>
                      </a:r>
                      <a:endParaRPr lang="pt-BR" sz="1600" b="1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Behaviourista*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Psicologia Cognitiva**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</a:tr>
              <a:tr h="787963">
                <a:tc>
                  <a:txBody>
                    <a:bodyPr/>
                    <a:lstStyle/>
                    <a:p>
                      <a:r>
                        <a:rPr lang="pt-BR" sz="1600" b="1" dirty="0" smtClean="0"/>
                        <a:t>Estruturação e</a:t>
                      </a:r>
                      <a:r>
                        <a:rPr lang="pt-BR" sz="1600" b="1" baseline="0" dirty="0" smtClean="0"/>
                        <a:t> funções</a:t>
                      </a:r>
                      <a:endParaRPr lang="pt-BR" sz="1600" b="1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Uma estrutura algorítmica pré-definida onde o aluno não influi</a:t>
                      </a:r>
                      <a:r>
                        <a:rPr lang="pt-BR" sz="1600" baseline="0" dirty="0" smtClean="0"/>
                        <a:t> na sequência de apresentação do conteúdo 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Estrutura dividida</a:t>
                      </a:r>
                      <a:r>
                        <a:rPr lang="pt-BR" sz="1600" baseline="0" dirty="0" smtClean="0"/>
                        <a:t> em módulos, cuja sequência é determinada pelas respostas do aluno.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</a:tr>
              <a:tr h="283443">
                <a:tc>
                  <a:txBody>
                    <a:bodyPr/>
                    <a:lstStyle/>
                    <a:p>
                      <a:r>
                        <a:rPr lang="pt-BR" sz="1600" b="1" dirty="0" smtClean="0"/>
                        <a:t>Estrutura</a:t>
                      </a:r>
                      <a:r>
                        <a:rPr lang="pt-BR" sz="1600" b="1" baseline="0" dirty="0" smtClean="0"/>
                        <a:t> do conhecimento</a:t>
                      </a:r>
                      <a:endParaRPr lang="pt-BR" sz="1600" b="1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Algorítmica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Heurística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</a:tr>
              <a:tr h="607858">
                <a:tc>
                  <a:txBody>
                    <a:bodyPr/>
                    <a:lstStyle/>
                    <a:p>
                      <a:r>
                        <a:rPr lang="pt-BR" sz="1600" b="1" dirty="0" smtClean="0"/>
                        <a:t>Modelagem do aluno</a:t>
                      </a:r>
                      <a:endParaRPr lang="pt-BR" sz="1600" b="1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Avalia a última</a:t>
                      </a:r>
                      <a:r>
                        <a:rPr lang="pt-BR" sz="1600" baseline="0" dirty="0" smtClean="0"/>
                        <a:t> resposta do aluno, sem considerar suas dúvidas.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Tentam</a:t>
                      </a:r>
                      <a:r>
                        <a:rPr lang="pt-BR" sz="1600" baseline="0" dirty="0" smtClean="0"/>
                        <a:t> avaliar toda a interação com o aluno.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</a:tr>
              <a:tr h="607858">
                <a:tc>
                  <a:txBody>
                    <a:bodyPr/>
                    <a:lstStyle/>
                    <a:p>
                      <a:r>
                        <a:rPr lang="pt-BR" sz="1600" b="1" dirty="0" smtClean="0"/>
                        <a:t>Modalidades</a:t>
                      </a:r>
                      <a:r>
                        <a:rPr lang="pt-BR" sz="1600" b="1" baseline="0" dirty="0" smtClean="0"/>
                        <a:t> encontradas</a:t>
                      </a:r>
                      <a:endParaRPr lang="pt-BR" sz="1600" b="1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Tutorial</a:t>
                      </a:r>
                      <a:r>
                        <a:rPr lang="pt-BR" sz="1600" baseline="0" dirty="0" smtClean="0"/>
                        <a:t>, exercício e práticas, simulação e jogos interativos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Socrático, ambiente, interativo, diálogo</a:t>
                      </a:r>
                      <a:r>
                        <a:rPr lang="pt-BR" sz="1600" baseline="0" dirty="0" smtClean="0"/>
                        <a:t> bidirecional e guia</a:t>
                      </a:r>
                      <a:endParaRPr lang="pt-BR" sz="1600" dirty="0"/>
                    </a:p>
                  </a:txBody>
                  <a:tcPr>
                    <a:cell3D prstMaterial="dkEdge">
                      <a:bevel prst="coolSlant"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357159" y="4929198"/>
            <a:ext cx="8429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*Behaviourista: </a:t>
            </a:r>
            <a:r>
              <a:rPr lang="pt-BR" dirty="0" smtClean="0"/>
              <a:t>As pessoas funcionam por estímulo e igual estímulo corresponde a igual resposta</a:t>
            </a:r>
          </a:p>
          <a:p>
            <a:r>
              <a:rPr lang="pt-BR" b="1" dirty="0" smtClean="0"/>
              <a:t>**Psicologia Cognitiva: </a:t>
            </a:r>
            <a:r>
              <a:rPr lang="pt-BR" dirty="0" smtClean="0"/>
              <a:t>Psicologia ligada ao conhecimento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Mas o que é um STI?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7758"/>
          </a:xfrm>
        </p:spPr>
        <p:txBody>
          <a:bodyPr>
            <a:normAutofit fontScale="92500"/>
          </a:bodyPr>
          <a:lstStyle/>
          <a:p>
            <a:r>
              <a:rPr lang="pt-BR" sz="2600" dirty="0" smtClean="0"/>
              <a:t>“Sistema Tutor Inteligente, é um termo amplo, abrangendo qualquer programa de computador que contem alguma </a:t>
            </a:r>
            <a:r>
              <a:rPr lang="pt-BR" sz="2600" b="1" dirty="0" smtClean="0"/>
              <a:t>inteligência </a:t>
            </a:r>
            <a:r>
              <a:rPr lang="pt-BR" sz="2600" dirty="0" smtClean="0"/>
              <a:t>e pode ser usado em aprendizagem” (Freeman, </a:t>
            </a:r>
            <a:r>
              <a:rPr lang="pt-BR" sz="2600" dirty="0" err="1" smtClean="0"/>
              <a:t>Reva</a:t>
            </a:r>
            <a:r>
              <a:rPr lang="pt-BR" sz="2600" dirty="0" smtClean="0"/>
              <a:t>).</a:t>
            </a:r>
          </a:p>
          <a:p>
            <a:endParaRPr lang="pt-BR" dirty="0" smtClean="0"/>
          </a:p>
          <a:p>
            <a:r>
              <a:rPr lang="pt-BR" sz="2600" dirty="0" smtClean="0"/>
              <a:t>“Os STI são programas de computador com propósitos educacionais e que incorporam técnicas de Inteligência Artificial. Oferecem vantagens sobre os </a:t>
            </a:r>
            <a:r>
              <a:rPr lang="pt-BR" sz="2600" dirty="0" err="1" smtClean="0"/>
              <a:t>CAIs</a:t>
            </a:r>
            <a:r>
              <a:rPr lang="pt-BR" sz="2600" dirty="0" smtClean="0"/>
              <a:t> (Instrução Assistida por </a:t>
            </a:r>
            <a:r>
              <a:rPr lang="pt-BR" sz="2600" dirty="0" smtClean="0"/>
              <a:t>Computador</a:t>
            </a:r>
            <a:r>
              <a:rPr lang="pt-BR" sz="2600" dirty="0" smtClean="0"/>
              <a:t>), pois podem simular o processo do pensamento humano para auxiliar na resolução de problemas ou em tomadas de decisões” (Fowler, D.G).</a:t>
            </a:r>
          </a:p>
          <a:p>
            <a:endParaRPr lang="pt-BR" dirty="0" smtClean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Arquitetura básica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FC74-292D-4BCF-8163-7AD2C777ADC3}" type="datetime1">
              <a:rPr lang="pt-BR" smtClean="0"/>
              <a:pPr/>
              <a:t>20/3/2009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845E0-5CF4-456B-8DD3-72A2B888FA3D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Monitoria de Inteligência Artificial: Antônio Igor / Tarcísio Pontes</a:t>
            </a:r>
            <a:endParaRPr lang="pt-BR"/>
          </a:p>
        </p:txBody>
      </p:sp>
      <p:sp>
        <p:nvSpPr>
          <p:cNvPr id="11" name="Setas cruzadas 10"/>
          <p:cNvSpPr/>
          <p:nvPr/>
        </p:nvSpPr>
        <p:spPr>
          <a:xfrm>
            <a:off x="3786182" y="2786058"/>
            <a:ext cx="1500198" cy="1500198"/>
          </a:xfrm>
          <a:prstGeom prst="quad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500430" y="1428736"/>
            <a:ext cx="2143140" cy="114300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Modelo do Estudante</a:t>
            </a:r>
            <a:endParaRPr lang="pt-BR" dirty="0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1357290" y="2928934"/>
            <a:ext cx="2143140" cy="114300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Modelo do Domínio</a:t>
            </a:r>
            <a:endParaRPr lang="pt-BR" dirty="0"/>
          </a:p>
        </p:txBody>
      </p:sp>
      <p:sp>
        <p:nvSpPr>
          <p:cNvPr id="14" name="Retângulo de cantos arredondados 13"/>
          <p:cNvSpPr/>
          <p:nvPr/>
        </p:nvSpPr>
        <p:spPr>
          <a:xfrm>
            <a:off x="3500430" y="4500570"/>
            <a:ext cx="2143140" cy="114300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Modelo do Interface</a:t>
            </a:r>
            <a:endParaRPr lang="pt-BR" dirty="0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5643570" y="2928934"/>
            <a:ext cx="2143140" cy="11430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Modelo do Tutor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797</TotalTime>
  <Words>1365</Words>
  <Application>Microsoft Office PowerPoint</Application>
  <PresentationFormat>Apresentação na tela (4:3)</PresentationFormat>
  <Paragraphs>351</Paragraphs>
  <Slides>31</Slides>
  <Notes>27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2" baseType="lpstr">
      <vt:lpstr>Concurso</vt:lpstr>
      <vt:lpstr>Sistemas Tutores Inteligentes(STI)</vt:lpstr>
      <vt:lpstr>Agenda</vt:lpstr>
      <vt:lpstr>Motivação</vt:lpstr>
      <vt:lpstr>Motivação</vt:lpstr>
      <vt:lpstr>Motivação</vt:lpstr>
      <vt:lpstr>Origem</vt:lpstr>
      <vt:lpstr>CAI x STI</vt:lpstr>
      <vt:lpstr>Mas o que é um STI?</vt:lpstr>
      <vt:lpstr>Arquitetura básica</vt:lpstr>
      <vt:lpstr>Modelo do aluno</vt:lpstr>
      <vt:lpstr>Modelo do aluno</vt:lpstr>
      <vt:lpstr>Modelo do tutor</vt:lpstr>
      <vt:lpstr>Modelo do tutor</vt:lpstr>
      <vt:lpstr>Modelo do tutor</vt:lpstr>
      <vt:lpstr>Modelo do tutor</vt:lpstr>
      <vt:lpstr>Modelo do domínio</vt:lpstr>
      <vt:lpstr>Modelo do domínio</vt:lpstr>
      <vt:lpstr>Modelo da interface</vt:lpstr>
      <vt:lpstr>Desvantagens</vt:lpstr>
      <vt:lpstr>Projetos anteriores</vt:lpstr>
      <vt:lpstr>Projetos anteriores</vt:lpstr>
      <vt:lpstr>Projetos anteriores</vt:lpstr>
      <vt:lpstr>Projetos anteriores</vt:lpstr>
      <vt:lpstr>Projetos anteriores</vt:lpstr>
      <vt:lpstr>Projetos anteriores</vt:lpstr>
      <vt:lpstr>Projetos anteriores</vt:lpstr>
      <vt:lpstr>Projetos anteriores</vt:lpstr>
      <vt:lpstr>Projetos anteriores</vt:lpstr>
      <vt:lpstr>Aplicações</vt:lpstr>
      <vt:lpstr>Sugestões de projeto</vt:lpstr>
      <vt:lpstr>Dúvidas?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Especialistas</dc:title>
  <dc:creator>TARCISIO</dc:creator>
  <cp:lastModifiedBy>TARCISIO</cp:lastModifiedBy>
  <cp:revision>109</cp:revision>
  <dcterms:created xsi:type="dcterms:W3CDTF">2009-02-18T19:52:08Z</dcterms:created>
  <dcterms:modified xsi:type="dcterms:W3CDTF">2009-03-21T00:47:26Z</dcterms:modified>
</cp:coreProperties>
</file>